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2"/>
  </p:notesMasterIdLst>
  <p:sldIdLst>
    <p:sldId id="2739" r:id="rId2"/>
    <p:sldId id="256" r:id="rId3"/>
    <p:sldId id="1666" r:id="rId4"/>
    <p:sldId id="1667" r:id="rId5"/>
    <p:sldId id="1668" r:id="rId6"/>
    <p:sldId id="1669" r:id="rId7"/>
    <p:sldId id="2738" r:id="rId8"/>
    <p:sldId id="1670" r:id="rId9"/>
    <p:sldId id="1578" r:id="rId10"/>
    <p:sldId id="1700" r:id="rId11"/>
    <p:sldId id="1579" r:id="rId12"/>
    <p:sldId id="1581" r:id="rId13"/>
    <p:sldId id="1568" r:id="rId14"/>
    <p:sldId id="1518" r:id="rId15"/>
    <p:sldId id="1571" r:id="rId16"/>
    <p:sldId id="1570" r:id="rId17"/>
    <p:sldId id="1572" r:id="rId18"/>
    <p:sldId id="1573" r:id="rId19"/>
    <p:sldId id="1574" r:id="rId20"/>
    <p:sldId id="1584" r:id="rId21"/>
    <p:sldId id="1587" r:id="rId22"/>
    <p:sldId id="1588" r:id="rId23"/>
    <p:sldId id="1589" r:id="rId24"/>
    <p:sldId id="2737" r:id="rId25"/>
    <p:sldId id="1592" r:id="rId26"/>
    <p:sldId id="1593" r:id="rId27"/>
    <p:sldId id="1596" r:id="rId28"/>
    <p:sldId id="1597" r:id="rId29"/>
    <p:sldId id="1594" r:id="rId30"/>
    <p:sldId id="1599" r:id="rId31"/>
    <p:sldId id="1600" r:id="rId32"/>
    <p:sldId id="1602" r:id="rId33"/>
    <p:sldId id="1601" r:id="rId34"/>
    <p:sldId id="1582" r:id="rId35"/>
    <p:sldId id="1591" r:id="rId36"/>
    <p:sldId id="1680" r:id="rId37"/>
    <p:sldId id="1493" r:id="rId38"/>
    <p:sldId id="1683" r:id="rId39"/>
    <p:sldId id="1682" r:id="rId40"/>
    <p:sldId id="1603" r:id="rId41"/>
    <p:sldId id="1697" r:id="rId42"/>
    <p:sldId id="1698" r:id="rId43"/>
    <p:sldId id="1701" r:id="rId44"/>
    <p:sldId id="1702" r:id="rId45"/>
    <p:sldId id="1703" r:id="rId46"/>
    <p:sldId id="1605" r:id="rId47"/>
    <p:sldId id="1704" r:id="rId48"/>
    <p:sldId id="1705" r:id="rId49"/>
    <p:sldId id="1684" r:id="rId50"/>
    <p:sldId id="1678" r:id="rId51"/>
    <p:sldId id="1685" r:id="rId52"/>
    <p:sldId id="1686" r:id="rId53"/>
    <p:sldId id="1687" r:id="rId54"/>
    <p:sldId id="1692" r:id="rId55"/>
    <p:sldId id="1757" r:id="rId56"/>
    <p:sldId id="1758" r:id="rId57"/>
    <p:sldId id="1759" r:id="rId58"/>
    <p:sldId id="1691" r:id="rId59"/>
    <p:sldId id="1712" r:id="rId60"/>
    <p:sldId id="1710" r:id="rId61"/>
    <p:sldId id="1715" r:id="rId62"/>
    <p:sldId id="1714" r:id="rId63"/>
    <p:sldId id="1760" r:id="rId64"/>
    <p:sldId id="1615" r:id="rId65"/>
    <p:sldId id="1614" r:id="rId66"/>
    <p:sldId id="1616" r:id="rId67"/>
    <p:sldId id="1618" r:id="rId68"/>
    <p:sldId id="1617" r:id="rId69"/>
    <p:sldId id="1613" r:id="rId70"/>
    <p:sldId id="1619" r:id="rId71"/>
    <p:sldId id="1622" r:id="rId72"/>
    <p:sldId id="1716" r:id="rId73"/>
    <p:sldId id="1717" r:id="rId74"/>
    <p:sldId id="2740" r:id="rId75"/>
    <p:sldId id="1466" r:id="rId76"/>
    <p:sldId id="1480" r:id="rId77"/>
    <p:sldId id="1676" r:id="rId78"/>
    <p:sldId id="1624" r:id="rId79"/>
    <p:sldId id="1626" r:id="rId80"/>
    <p:sldId id="1625" r:id="rId81"/>
    <p:sldId id="1677" r:id="rId82"/>
    <p:sldId id="1627" r:id="rId83"/>
    <p:sldId id="1628" r:id="rId84"/>
    <p:sldId id="1629" r:id="rId85"/>
    <p:sldId id="1630" r:id="rId86"/>
    <p:sldId id="1632" r:id="rId87"/>
    <p:sldId id="1631" r:id="rId88"/>
    <p:sldId id="1633" r:id="rId89"/>
    <p:sldId id="1557" r:id="rId90"/>
    <p:sldId id="1562" r:id="rId91"/>
    <p:sldId id="1718" r:id="rId92"/>
    <p:sldId id="1719" r:id="rId93"/>
    <p:sldId id="1720" r:id="rId94"/>
    <p:sldId id="1721" r:id="rId95"/>
    <p:sldId id="1722" r:id="rId96"/>
    <p:sldId id="1634" r:id="rId97"/>
    <p:sldId id="1635" r:id="rId98"/>
    <p:sldId id="1636" r:id="rId99"/>
    <p:sldId id="1640" r:id="rId100"/>
    <p:sldId id="1641" r:id="rId101"/>
    <p:sldId id="1638" r:id="rId102"/>
    <p:sldId id="1643" r:id="rId103"/>
    <p:sldId id="1642" r:id="rId104"/>
    <p:sldId id="1644" r:id="rId105"/>
    <p:sldId id="1646" r:id="rId106"/>
    <p:sldId id="1647" r:id="rId107"/>
    <p:sldId id="1649" r:id="rId108"/>
    <p:sldId id="1650" r:id="rId109"/>
    <p:sldId id="1648" r:id="rId110"/>
    <p:sldId id="2743" r:id="rId111"/>
    <p:sldId id="1651" r:id="rId112"/>
    <p:sldId id="1653" r:id="rId113"/>
    <p:sldId id="1663" r:id="rId114"/>
    <p:sldId id="1664" r:id="rId115"/>
    <p:sldId id="1662" r:id="rId116"/>
    <p:sldId id="1657" r:id="rId117"/>
    <p:sldId id="1658" r:id="rId118"/>
    <p:sldId id="1655" r:id="rId119"/>
    <p:sldId id="1661" r:id="rId120"/>
    <p:sldId id="1665" r:id="rId1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67171"/>
    <a:srgbClr val="FFFF00"/>
    <a:srgbClr val="A6A6A6"/>
    <a:srgbClr val="0000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946"/>
    <p:restoredTop sz="67483"/>
  </p:normalViewPr>
  <p:slideViewPr>
    <p:cSldViewPr snapToGrid="0">
      <p:cViewPr varScale="1">
        <p:scale>
          <a:sx n="84" d="100"/>
          <a:sy n="84" d="100"/>
        </p:scale>
        <p:origin x="126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0" d="100"/>
        <a:sy n="2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presProps" Target="pres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viewProps" Target="view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45D1E9-315B-1842-B350-FBBFB7782A15}" type="datetimeFigureOut">
              <a:rPr lang="en-US" smtClean="0"/>
              <a:t>2/6/24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E3B80E-16FB-5147-84AD-5036D4EA0A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2691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D14F72-C587-89A6-9C87-198ACC9BE9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3958E36-62D8-8984-5711-0A427712111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AE9C58B-1D5D-DD09-E213-ECD546D069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Do not modify the notes in this section to avoid tampering with the Poll Everywhere activity.
More info at polleverywhere.com/support
How are you feeling today?</a:t>
            </a:r>
          </a:p>
          <a:p>
            <a:r>
              <a:rPr lang="en-US"/>
              <a:t>https://www.polleverywhere.com/multiple_choice_polls/nZZaGNqugEouNBLCX5ogC?state=opened&amp;flow=Default&amp;onscreen=persist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2C2172-5F17-9926-A9F9-A6D7D05BA65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3B80E-16FB-5147-84AD-5036D4EA0A3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176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5279AC-5B6A-39B8-3F74-89917586F9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1296BE6-2424-3438-40AA-C67D30403F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18D6B8B-90C5-E643-91CE-96A9BC736E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Fits to data from earlier years only overestimate current population growth rates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62CD0E-F488-D5B5-744B-06EB977AB03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3B80E-16FB-5147-84AD-5036D4EA0A3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184803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3B80E-16FB-5147-84AD-5036D4EA0A38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406238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3B80E-16FB-5147-84AD-5036D4EA0A38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942850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3B80E-16FB-5147-84AD-5036D4EA0A38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546319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3B80E-16FB-5147-84AD-5036D4EA0A38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566200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3B80E-16FB-5147-84AD-5036D4EA0A38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38625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3B80E-16FB-5147-84AD-5036D4EA0A38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463664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Halley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3B80E-16FB-5147-84AD-5036D4EA0A38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199176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Halley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3B80E-16FB-5147-84AD-5036D4EA0A38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847679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Halley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3B80E-16FB-5147-84AD-5036D4EA0A38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483418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Total fertility rate = average number of offspring per woman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3B80E-16FB-5147-84AD-5036D4EA0A38}" type="slidenum">
              <a:rPr lang="en-US" smtClean="0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0807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3B80E-16FB-5147-84AD-5036D4EA0A3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834061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Do not modify the notes in this section to avoid tampering with the Poll Everywhere activity.
More info at polleverywhere.com/support
Que. 2 The number of individuals in age class 3 in the next year is given by:</a:t>
            </a:r>
          </a:p>
          <a:p>
            <a:r>
              <a:rPr lang="en-US"/>
              <a:t>https://www.polleverywhere.com/multiple_choice_polls/mzLdr86glrEEOpW0rPfEk?state=opened&amp;flow=Default&amp;onscreen=persist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3B80E-16FB-5147-84AD-5036D4EA0A38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399373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5 stages to a demographic transition – high pop growth in stage 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3B80E-16FB-5147-84AD-5036D4EA0A38}" type="slidenum">
              <a:rPr lang="en-US" smtClean="0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658700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5 stages to a demographic transition – high pop growth in stage 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3B80E-16FB-5147-84AD-5036D4EA0A38}" type="slidenum">
              <a:rPr lang="en-US" smtClean="0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617081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3B80E-16FB-5147-84AD-5036D4EA0A38}" type="slidenum">
              <a:rPr lang="en-US" smtClean="0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078403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3B80E-16FB-5147-84AD-5036D4EA0A38}" type="slidenum">
              <a:rPr lang="en-US" smtClean="0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413669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5 stages to a demographic transition – high pop growth in stage 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3B80E-16FB-5147-84AD-5036D4EA0A38}" type="slidenum">
              <a:rPr lang="en-US" smtClean="0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724104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5 stages to a demographic transition – high pop growth in stage 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3B80E-16FB-5147-84AD-5036D4EA0A38}" type="slidenum">
              <a:rPr lang="en-US" smtClean="0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026366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5 stages to a demographic transition – high pop growth in stage 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3B80E-16FB-5147-84AD-5036D4EA0A38}" type="slidenum">
              <a:rPr lang="en-US" smtClean="0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461106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5 stages to a demographic transition – high pop growth in stage 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3B80E-16FB-5147-84AD-5036D4EA0A38}" type="slidenum">
              <a:rPr lang="en-US" smtClean="0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65616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Declining death rates without declining birth rates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3B80E-16FB-5147-84AD-5036D4EA0A38}" type="slidenum">
              <a:rPr lang="en-US" smtClean="0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18161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Fits to data from earlier years only underestimate current population trends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3B80E-16FB-5147-84AD-5036D4EA0A3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316060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3B80E-16FB-5147-84AD-5036D4EA0A38}" type="slidenum">
              <a:rPr lang="en-US" smtClean="0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12763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3B80E-16FB-5147-84AD-5036D4EA0A3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8793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Thomas Malthus. English cleric in the late 1700s, early 1800s.</a:t>
            </a:r>
          </a:p>
          <a:p>
            <a:r>
              <a:rPr lang="en-US" i="1" dirty="0">
                <a:effectLst/>
                <a:latin typeface="Helvetica" pitchFamily="2" charset="0"/>
              </a:rPr>
              <a:t>Published the book anonymously.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3B80E-16FB-5147-84AD-5036D4EA0A3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8544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Thomas Malthus. English cleric in the late 1700s, early 1800s.</a:t>
            </a:r>
          </a:p>
          <a:p>
            <a:r>
              <a:rPr lang="en-US" i="0" dirty="0">
                <a:effectLst/>
                <a:latin typeface="Helvetica" pitchFamily="2" charset="0"/>
              </a:rPr>
              <a:t>Inspired strong reactions. Darwin was inspired. Marx was disgusted</a:t>
            </a:r>
          </a:p>
          <a:p>
            <a:r>
              <a:rPr lang="en-US" b="0" i="0" dirty="0">
                <a:solidFill>
                  <a:srgbClr val="202124"/>
                </a:solidFill>
                <a:effectLst/>
                <a:latin typeface="Roboto" panose="020F0502020204030204" pitchFamily="34" charset="0"/>
              </a:rPr>
              <a:t>Marx claimed that </a:t>
            </a:r>
            <a:r>
              <a:rPr lang="en-US" b="1" i="0" dirty="0">
                <a:solidFill>
                  <a:srgbClr val="202124"/>
                </a:solidFill>
                <a:effectLst/>
                <a:latin typeface="Roboto" panose="020F0502020204030204" pitchFamily="34" charset="0"/>
              </a:rPr>
              <a:t>poverty and hunger was a result of the capitalist economy, not population growth</a:t>
            </a:r>
            <a:r>
              <a:rPr lang="en-US" b="0" i="0" dirty="0">
                <a:solidFill>
                  <a:srgbClr val="202124"/>
                </a:solidFill>
                <a:effectLst/>
                <a:latin typeface="Roboto" panose="020F0502020204030204" pitchFamily="34" charset="0"/>
              </a:rPr>
              <a:t>. He argued that food supplies would keep pace with population growth if wealth was distributed fairly</a:t>
            </a:r>
          </a:p>
          <a:p>
            <a:endParaRPr lang="en-US" b="0" i="0" dirty="0">
              <a:solidFill>
                <a:srgbClr val="202124"/>
              </a:solidFill>
              <a:effectLst/>
              <a:latin typeface="Roboto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444444"/>
                </a:solidFill>
                <a:effectLst/>
                <a:latin typeface="Open Sans" panose="020B0606030504020204" pitchFamily="34" charset="0"/>
              </a:rPr>
              <a:t>Malthus offered no basis for his arithmetical ratio for food, and there were occasions in which food had increased geometrically to match a geometric rise in population (as in North America)</a:t>
            </a:r>
          </a:p>
          <a:p>
            <a:r>
              <a:rPr lang="en-US" i="0" dirty="0">
                <a:effectLst/>
                <a:latin typeface="Helvetica" pitchFamily="2" charset="0"/>
              </a:rPr>
              <a:t>Indeed, the industrial revolution proved that human food production could keep pace with population growth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3B80E-16FB-5147-84AD-5036D4EA0A3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8544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Thomas Malthus. English cleric in the late 1700s, early 1800s.</a:t>
            </a:r>
          </a:p>
          <a:p>
            <a:r>
              <a:rPr lang="en-US" i="0" dirty="0">
                <a:effectLst/>
                <a:latin typeface="Helvetica" pitchFamily="2" charset="0"/>
              </a:rPr>
              <a:t>Inspired strong reactions. Darwin was inspired. Marx was disgusted</a:t>
            </a:r>
          </a:p>
          <a:p>
            <a:r>
              <a:rPr lang="en-US" b="0" i="0" dirty="0">
                <a:solidFill>
                  <a:srgbClr val="202124"/>
                </a:solidFill>
                <a:effectLst/>
                <a:latin typeface="Roboto" panose="020F0502020204030204" pitchFamily="34" charset="0"/>
              </a:rPr>
              <a:t>Marx claimed that </a:t>
            </a:r>
            <a:r>
              <a:rPr lang="en-US" b="1" i="0" dirty="0">
                <a:solidFill>
                  <a:srgbClr val="202124"/>
                </a:solidFill>
                <a:effectLst/>
                <a:latin typeface="Roboto" panose="020F0502020204030204" pitchFamily="34" charset="0"/>
              </a:rPr>
              <a:t>poverty and hunger was a result of the capitalist economy, not population growth</a:t>
            </a:r>
            <a:r>
              <a:rPr lang="en-US" b="0" i="0" dirty="0">
                <a:solidFill>
                  <a:srgbClr val="202124"/>
                </a:solidFill>
                <a:effectLst/>
                <a:latin typeface="Roboto" panose="020F0502020204030204" pitchFamily="34" charset="0"/>
              </a:rPr>
              <a:t>. He argued that food supplies would keep pace with population growth if wealth was distributed fairly</a:t>
            </a:r>
          </a:p>
          <a:p>
            <a:endParaRPr lang="en-US" b="0" i="0" dirty="0">
              <a:solidFill>
                <a:srgbClr val="202124"/>
              </a:solidFill>
              <a:effectLst/>
              <a:latin typeface="Roboto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444444"/>
                </a:solidFill>
                <a:effectLst/>
                <a:latin typeface="Open Sans" panose="020B0606030504020204" pitchFamily="34" charset="0"/>
              </a:rPr>
              <a:t>Malthus offered no basis for his arithmetical ratio for food, and there were occasions in which food had increased geometrically to match a geometric rise in population (as in North America)</a:t>
            </a:r>
          </a:p>
          <a:p>
            <a:r>
              <a:rPr lang="en-US" i="0" dirty="0">
                <a:effectLst/>
                <a:latin typeface="Helvetica" pitchFamily="2" charset="0"/>
              </a:rPr>
              <a:t>Indeed, the industrial revolution proved that human food production could keep pace with population growth</a:t>
            </a:r>
          </a:p>
          <a:p>
            <a:endParaRPr lang="en-US" i="0" dirty="0">
              <a:effectLst/>
              <a:latin typeface="Helvetica" pitchFamily="2" charset="0"/>
            </a:endParaRPr>
          </a:p>
          <a:p>
            <a:r>
              <a:rPr lang="en-US" i="0" dirty="0">
                <a:effectLst/>
                <a:latin typeface="Helvetica" pitchFamily="2" charset="0"/>
              </a:rPr>
              <a:t>Led him to write a second essay that proposed all kinds of ways to keep population in check: famine, war, abortion, delayed marriage. Very anti-charity</a:t>
            </a:r>
          </a:p>
          <a:p>
            <a:endParaRPr lang="en-US" i="0" dirty="0">
              <a:effectLst/>
              <a:latin typeface="Helvetica" pitchFamily="2" charset="0"/>
            </a:endParaRPr>
          </a:p>
          <a:p>
            <a:r>
              <a:rPr lang="en-US" i="1" dirty="0">
                <a:effectLst/>
                <a:latin typeface="Helvetica" pitchFamily="2" charset="0"/>
              </a:rPr>
              <a:t>An Essay on the Principle of Population, or a View of its Past and Present Effects</a:t>
            </a:r>
            <a:endParaRPr lang="en-US" dirty="0">
              <a:effectLst/>
              <a:latin typeface="Helvetica" pitchFamily="2" charset="0"/>
            </a:endParaRPr>
          </a:p>
          <a:p>
            <a:r>
              <a:rPr lang="en-US" i="1" dirty="0">
                <a:effectLst/>
                <a:latin typeface="Helvetica" pitchFamily="2" charset="0"/>
              </a:rPr>
              <a:t>on Human Happiness, With an Enquiry Into Our Prospects Respecting the Future Removal or Mitigation of</a:t>
            </a:r>
            <a:r>
              <a:rPr lang="en-US" dirty="0">
                <a:latin typeface="Helvetica" pitchFamily="2" charset="0"/>
              </a:rPr>
              <a:t> </a:t>
            </a:r>
            <a:r>
              <a:rPr lang="en-US" i="1" dirty="0">
                <a:effectLst/>
                <a:latin typeface="Helvetica" pitchFamily="2" charset="0"/>
              </a:rPr>
              <a:t>the Evils Which It Occasions</a:t>
            </a:r>
            <a:endParaRPr lang="en-US" dirty="0">
              <a:effectLst/>
              <a:latin typeface="Helvetica" pitchFamily="2" charset="0"/>
            </a:endParaRPr>
          </a:p>
          <a:p>
            <a:endParaRPr lang="en-US" i="0" dirty="0">
              <a:effectLst/>
              <a:latin typeface="Helvetica" pitchFamily="2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3B80E-16FB-5147-84AD-5036D4EA0A3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7769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3B80E-16FB-5147-84AD-5036D4EA0A3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2838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3B80E-16FB-5147-84AD-5036D4EA0A3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3881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Ecology – interaction of organisms with each other (population) and their environment (sets K)</a:t>
            </a:r>
          </a:p>
          <a:p>
            <a:r>
              <a:rPr lang="en-US" dirty="0"/>
              <a:t>R vs. K selected species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3B80E-16FB-5147-84AD-5036D4EA0A3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8060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3B80E-16FB-5147-84AD-5036D4EA0A3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23086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Ecology – interaction of organisms with each other (population) and their environment (sets K)</a:t>
            </a:r>
          </a:p>
          <a:p>
            <a:r>
              <a:rPr lang="en-US" dirty="0"/>
              <a:t>Food, shelter, water</a:t>
            </a:r>
          </a:p>
          <a:p>
            <a:r>
              <a:rPr lang="en-US" dirty="0"/>
              <a:t>Can CHANGE!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3B80E-16FB-5147-84AD-5036D4EA0A3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98312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Ecology – interaction of organisms with each other (population) and their environment (sets K)</a:t>
            </a:r>
          </a:p>
          <a:p>
            <a:r>
              <a:rPr lang="en-US" dirty="0"/>
              <a:t>Food, shelter, water</a:t>
            </a:r>
          </a:p>
          <a:p>
            <a:r>
              <a:rPr lang="en-US" dirty="0"/>
              <a:t>Can CHANGE!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3B80E-16FB-5147-84AD-5036D4EA0A3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0906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Ecology – interaction of organisms with each other (population) and their environment (sets K)</a:t>
            </a:r>
          </a:p>
          <a:p>
            <a:r>
              <a:rPr lang="en-US" dirty="0"/>
              <a:t>Food, shelter, water</a:t>
            </a:r>
          </a:p>
          <a:p>
            <a:r>
              <a:rPr lang="en-US" dirty="0"/>
              <a:t>Can CHANGE!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3B80E-16FB-5147-84AD-5036D4EA0A3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19733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Ecology – interaction of organisms with each other (population) and their environment (sets K)</a:t>
            </a:r>
          </a:p>
          <a:p>
            <a:r>
              <a:rPr lang="en-US" dirty="0"/>
              <a:t>Food, shelter, water</a:t>
            </a:r>
          </a:p>
          <a:p>
            <a:r>
              <a:rPr lang="en-US" dirty="0"/>
              <a:t>Can CHANGE!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3B80E-16FB-5147-84AD-5036D4EA0A3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557150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3B80E-16FB-5147-84AD-5036D4EA0A3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1446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3B80E-16FB-5147-84AD-5036D4EA0A3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09147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3B80E-16FB-5147-84AD-5036D4EA0A3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24549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3B80E-16FB-5147-84AD-5036D4EA0A3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48830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3B80E-16FB-5147-84AD-5036D4EA0A3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26240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3B80E-16FB-5147-84AD-5036D4EA0A3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2498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3B80E-16FB-5147-84AD-5036D4EA0A3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49263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3B80E-16FB-5147-84AD-5036D4EA0A3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04737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We’ll talk about what happens when you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3B80E-16FB-5147-84AD-5036D4EA0A38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26589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3B80E-16FB-5147-84AD-5036D4EA0A38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82613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Orange </a:t>
            </a:r>
            <a:r>
              <a:rPr lang="en-US" dirty="0" err="1"/>
              <a:t>roughy</a:t>
            </a:r>
            <a:r>
              <a:rPr lang="en-US" dirty="0"/>
              <a:t> = overexploited fishery in mostly southern hemisphere. Large, very long-lived fish. Biggest fishery in NZ but also important in Australia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3B80E-16FB-5147-84AD-5036D4EA0A38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2648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are exceeding carrying capacity as might have been projected in 1990… Maybe the US is starting to move towards an S curve but Madagascar definitely not</a:t>
            </a:r>
          </a:p>
          <a:p>
            <a:endParaRPr lang="en-US" dirty="0"/>
          </a:p>
          <a:p>
            <a:r>
              <a:rPr lang="en-US" dirty="0"/>
              <a:t>The question is whether we overshoot our own K, as Malthus predicted - or not!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3B80E-16FB-5147-84AD-5036D4EA0A38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14657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Logistic growth suggests that there are density-dependent growth rates and that carrying capacity is a stable equilibrium in the dynamical system.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When an  This means that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3B80E-16FB-5147-84AD-5036D4EA0A38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1446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N= K is a stable equilibrium. Small negative perturbations to the system will result in r &gt; 0 which will grow to N=K. Small negative perturbations to the system will result in r &lt;0 and sink to N=K</a:t>
            </a:r>
          </a:p>
          <a:p>
            <a:r>
              <a:rPr lang="en-US" dirty="0"/>
              <a:t>N= 0 is an unstable equilibrium. Small perturbations to the system around N=0 will result in r &gt; 0 which will grow to N = K.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3B80E-16FB-5147-84AD-5036D4EA0A38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88914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that we understand density-dependent growth, we’ll explore how humans have attempted to leverage this stability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3B80E-16FB-5147-84AD-5036D4EA0A38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28183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that we understand density-dependent growth, we’ll explore how humans have attempted to leverage this stability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3B80E-16FB-5147-84AD-5036D4EA0A38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65861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that we understand density-dependent growth, we’ll explore how humans have attempted to leverage this stability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3B80E-16FB-5147-84AD-5036D4EA0A38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14220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3B80E-16FB-5147-84AD-5036D4EA0A3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95819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3B80E-16FB-5147-84AD-5036D4EA0A38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60402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3B80E-16FB-5147-84AD-5036D4EA0A38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09378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N=4 is a stable equilibrium. Small negative perturbations to the system will result in r &gt; 0 which will grow to N=4. Small negative perturbations to the system will result in r &lt;0 and sink to N=4.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You can test this just by filling in values. This curve was built assuming r = 0.25 and K= 5. Try it testing N=2 (</a:t>
            </a:r>
            <a:r>
              <a:rPr lang="en-US" dirty="0" err="1"/>
              <a:t>dN</a:t>
            </a:r>
            <a:r>
              <a:rPr lang="en-US" dirty="0"/>
              <a:t>/dt </a:t>
            </a:r>
            <a:r>
              <a:rPr lang="en-US" dirty="0" err="1"/>
              <a:t>eqn</a:t>
            </a:r>
            <a:r>
              <a:rPr lang="en-US" dirty="0"/>
              <a:t> is positive) or N=6 (</a:t>
            </a:r>
            <a:r>
              <a:rPr lang="en-US" dirty="0" err="1"/>
              <a:t>dN</a:t>
            </a:r>
            <a:r>
              <a:rPr lang="en-US" dirty="0"/>
              <a:t>/dt </a:t>
            </a:r>
            <a:r>
              <a:rPr lang="en-US" dirty="0" err="1"/>
              <a:t>eqn</a:t>
            </a:r>
            <a:r>
              <a:rPr lang="en-US" dirty="0"/>
              <a:t> is negative)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3B80E-16FB-5147-84AD-5036D4EA0A38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52541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You can test this just by filling in values. This curve was built assuming r = 0.25 and K= 5. Try it testing N=2 (</a:t>
            </a:r>
            <a:r>
              <a:rPr lang="en-US" dirty="0" err="1"/>
              <a:t>dN</a:t>
            </a:r>
            <a:r>
              <a:rPr lang="en-US" dirty="0"/>
              <a:t>/dt </a:t>
            </a:r>
            <a:r>
              <a:rPr lang="en-US" dirty="0" err="1"/>
              <a:t>eqn</a:t>
            </a:r>
            <a:r>
              <a:rPr lang="en-US" dirty="0"/>
              <a:t> is positive) or N=6 (</a:t>
            </a:r>
            <a:r>
              <a:rPr lang="en-US" dirty="0" err="1"/>
              <a:t>dN</a:t>
            </a:r>
            <a:r>
              <a:rPr lang="en-US" dirty="0"/>
              <a:t>/dt </a:t>
            </a:r>
            <a:r>
              <a:rPr lang="en-US" dirty="0" err="1"/>
              <a:t>eqn</a:t>
            </a:r>
            <a:r>
              <a:rPr lang="en-US" dirty="0"/>
              <a:t> is negative)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3B80E-16FB-5147-84AD-5036D4EA0A38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90987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N= 1 is an unstable equilibrium.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Small negative perturbations to the system around N=2 will sink to N=0.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Small positive perturbations to the system around N=2 will will grow to N=4.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You can test this just by filling in values. This curve was built assuming r = 0.25 and K= 5. Try it testing N=2 (</a:t>
            </a:r>
            <a:r>
              <a:rPr lang="en-US" dirty="0" err="1"/>
              <a:t>dN</a:t>
            </a:r>
            <a:r>
              <a:rPr lang="en-US" dirty="0"/>
              <a:t>/dt </a:t>
            </a:r>
            <a:r>
              <a:rPr lang="en-US" dirty="0" err="1"/>
              <a:t>eqn</a:t>
            </a:r>
            <a:r>
              <a:rPr lang="en-US" dirty="0"/>
              <a:t> is positive) or N=.5 (</a:t>
            </a:r>
            <a:r>
              <a:rPr lang="en-US" dirty="0" err="1"/>
              <a:t>dN</a:t>
            </a:r>
            <a:r>
              <a:rPr lang="en-US" dirty="0"/>
              <a:t>/dt </a:t>
            </a:r>
            <a:r>
              <a:rPr lang="en-US" dirty="0" err="1"/>
              <a:t>eqn</a:t>
            </a:r>
            <a:r>
              <a:rPr lang="en-US" dirty="0"/>
              <a:t> is negative)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3B80E-16FB-5147-84AD-5036D4EA0A38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58499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i="0" u="none" strike="noStrike" dirty="0">
                <a:solidFill>
                  <a:srgbClr val="232629"/>
                </a:solidFill>
                <a:effectLst/>
                <a:latin typeface="STIXGeneral"/>
              </a:rPr>
              <a:t>𝐌2−4𝐇𝐌𝐤 &gt; 0 </a:t>
            </a:r>
            <a:r>
              <a:rPr lang="en-US" b="0" i="0" u="none" strike="noStrike" dirty="0">
                <a:solidFill>
                  <a:srgbClr val="232629"/>
                </a:solidFill>
                <a:effectLst/>
                <a:latin typeface="STIXGeneral-Regular"/>
              </a:rPr>
              <a:t>⇒</a:t>
            </a:r>
            <a:r>
              <a:rPr lang="en-US" b="1" i="0" u="none" strike="noStrike" dirty="0">
                <a:solidFill>
                  <a:srgbClr val="232629"/>
                </a:solidFill>
                <a:effectLst/>
                <a:latin typeface="STIXGeneral"/>
              </a:rPr>
              <a:t> 𝐇&lt;𝐤𝐌4  − </a:t>
            </a:r>
            <a:r>
              <a:rPr lang="en-US" b="0" i="0" u="none" strike="noStrike" dirty="0">
                <a:solidFill>
                  <a:srgbClr val="232629"/>
                </a:solidFill>
                <a:effectLst/>
                <a:latin typeface="inherit"/>
              </a:rPr>
              <a:t>�2−4��� &gt; 0 ⇒ �&lt;��4  − </a:t>
            </a:r>
            <a:r>
              <a:rPr lang="en-US" b="0" i="0" dirty="0">
                <a:solidFill>
                  <a:srgbClr val="232629"/>
                </a:solidFill>
                <a:effectLst/>
                <a:latin typeface="Georgia" panose="02040502050405020303" pitchFamily="18" charset="0"/>
              </a:rPr>
              <a:t> ("subcritical harvesting"): we have two equilibrium solutions smaller than </a:t>
            </a:r>
            <a:r>
              <a:rPr lang="en-US" b="0" i="0" u="none" strike="noStrike" dirty="0">
                <a:solidFill>
                  <a:srgbClr val="232629"/>
                </a:solidFill>
                <a:effectLst/>
                <a:latin typeface="STIXGeneral-Regular"/>
              </a:rPr>
              <a:t> </a:t>
            </a:r>
            <a:r>
              <a:rPr lang="en-US" b="0" i="0" u="none" strike="noStrike" dirty="0">
                <a:solidFill>
                  <a:srgbClr val="232629"/>
                </a:solidFill>
                <a:effectLst/>
                <a:latin typeface="STIXGeneral-Italic"/>
              </a:rPr>
              <a:t>𝑀</a:t>
            </a:r>
            <a:r>
              <a:rPr lang="en-US" b="0" i="0" u="none" strike="noStrike" dirty="0">
                <a:solidFill>
                  <a:srgbClr val="232629"/>
                </a:solidFill>
                <a:effectLst/>
                <a:latin typeface="STIXGeneral-Regular"/>
              </a:rPr>
              <a:t> </a:t>
            </a:r>
            <a:r>
              <a:rPr lang="en-US" b="0" i="0" u="none" strike="noStrike" dirty="0">
                <a:solidFill>
                  <a:srgbClr val="232629"/>
                </a:solidFill>
                <a:effectLst/>
                <a:latin typeface="inherit"/>
              </a:rPr>
              <a:t> � </a:t>
            </a:r>
            <a:r>
              <a:rPr lang="en-US" b="0" i="0" dirty="0">
                <a:solidFill>
                  <a:srgbClr val="232629"/>
                </a:solidFill>
                <a:effectLst/>
                <a:latin typeface="Georgia" panose="02040502050405020303" pitchFamily="18" charset="0"/>
              </a:rPr>
              <a:t> , the "carrying capacity" in the standard logistic model, that we could call </a:t>
            </a:r>
            <a:r>
              <a:rPr lang="en-US" b="0" i="0" u="none" strike="noStrike" dirty="0">
                <a:solidFill>
                  <a:srgbClr val="232629"/>
                </a:solidFill>
                <a:effectLst/>
                <a:latin typeface="STIXGeneral-Regular"/>
              </a:rPr>
              <a:t> </a:t>
            </a:r>
            <a:r>
              <a:rPr lang="en-US" b="0" i="0" u="none" strike="noStrike" dirty="0">
                <a:solidFill>
                  <a:srgbClr val="232629"/>
                </a:solidFill>
                <a:effectLst/>
                <a:latin typeface="STIXGeneral-Italic"/>
              </a:rPr>
              <a:t>𝑀</a:t>
            </a:r>
            <a:r>
              <a:rPr lang="en-US" b="0" i="0" u="none" strike="noStrike" dirty="0">
                <a:solidFill>
                  <a:srgbClr val="232629"/>
                </a:solidFill>
                <a:effectLst/>
                <a:latin typeface="STIXGeneral-Regular"/>
              </a:rPr>
              <a:t>+ </a:t>
            </a:r>
            <a:r>
              <a:rPr lang="en-US" b="0" i="0" u="none" strike="noStrike" dirty="0">
                <a:solidFill>
                  <a:srgbClr val="232629"/>
                </a:solidFill>
                <a:effectLst/>
                <a:latin typeface="inherit"/>
              </a:rPr>
              <a:t> �+ </a:t>
            </a:r>
            <a:r>
              <a:rPr lang="en-US" b="0" i="0" dirty="0">
                <a:solidFill>
                  <a:srgbClr val="232629"/>
                </a:solidFill>
                <a:effectLst/>
                <a:latin typeface="Georgia" panose="02040502050405020303" pitchFamily="18" charset="0"/>
              </a:rPr>
              <a:t> and </a:t>
            </a:r>
            <a:r>
              <a:rPr lang="en-US" b="0" i="0" u="none" strike="noStrike" dirty="0">
                <a:solidFill>
                  <a:srgbClr val="232629"/>
                </a:solidFill>
                <a:effectLst/>
                <a:latin typeface="STIXGeneral-Regular"/>
              </a:rPr>
              <a:t> </a:t>
            </a:r>
            <a:r>
              <a:rPr lang="en-US" b="0" i="0" u="none" strike="noStrike" dirty="0">
                <a:solidFill>
                  <a:srgbClr val="232629"/>
                </a:solidFill>
                <a:effectLst/>
                <a:latin typeface="STIXGeneral-Italic"/>
              </a:rPr>
              <a:t>𝑀</a:t>
            </a:r>
            <a:r>
              <a:rPr lang="en-US" b="0" i="0" u="none" strike="noStrike" dirty="0">
                <a:solidFill>
                  <a:srgbClr val="232629"/>
                </a:solidFill>
                <a:effectLst/>
                <a:latin typeface="STIXGeneral-Regular"/>
              </a:rPr>
              <a:t>− </a:t>
            </a:r>
            <a:r>
              <a:rPr lang="en-US" b="0" i="0" u="none" strike="noStrike" dirty="0">
                <a:solidFill>
                  <a:srgbClr val="232629"/>
                </a:solidFill>
                <a:effectLst/>
                <a:latin typeface="inherit"/>
              </a:rPr>
              <a:t> �− </a:t>
            </a:r>
            <a:r>
              <a:rPr lang="en-US" b="0" i="0" dirty="0">
                <a:solidFill>
                  <a:srgbClr val="232629"/>
                </a:solidFill>
                <a:effectLst/>
                <a:latin typeface="Georgia" panose="02040502050405020303" pitchFamily="18" charset="0"/>
              </a:rPr>
              <a:t> ; the differential equation becomes </a:t>
            </a:r>
            <a:r>
              <a:rPr lang="en-US" b="0" i="0" u="none" strike="noStrike" dirty="0">
                <a:solidFill>
                  <a:srgbClr val="232629"/>
                </a:solidFill>
                <a:effectLst/>
                <a:latin typeface="STIXGeneral-Italic"/>
              </a:rPr>
              <a:t>𝑑𝑃𝑑𝑡</a:t>
            </a:r>
            <a:r>
              <a:rPr lang="en-US" b="0" i="0" u="none" strike="noStrike" dirty="0">
                <a:solidFill>
                  <a:srgbClr val="232629"/>
                </a:solidFill>
                <a:effectLst/>
                <a:latin typeface="STIXGeneral-Regular"/>
              </a:rPr>
              <a:t>  =  −</a:t>
            </a:r>
            <a:r>
              <a:rPr lang="en-US" b="0" i="0" u="none" strike="noStrike" dirty="0">
                <a:solidFill>
                  <a:srgbClr val="232629"/>
                </a:solidFill>
                <a:effectLst/>
                <a:latin typeface="STIXGeneral-Italic"/>
              </a:rPr>
              <a:t>𝑘𝑀</a:t>
            </a:r>
            <a:r>
              <a:rPr lang="en-US" b="0" i="0" u="none" strike="noStrike" dirty="0">
                <a:solidFill>
                  <a:srgbClr val="232629"/>
                </a:solidFill>
                <a:effectLst/>
                <a:latin typeface="STIXGeneral-Regular"/>
              </a:rPr>
              <a:t>·(</a:t>
            </a:r>
            <a:r>
              <a:rPr lang="en-US" b="0" i="0" u="none" strike="noStrike" dirty="0">
                <a:solidFill>
                  <a:srgbClr val="232629"/>
                </a:solidFill>
                <a:effectLst/>
                <a:latin typeface="STIXGeneral-Italic"/>
              </a:rPr>
              <a:t>𝑃</a:t>
            </a:r>
            <a:r>
              <a:rPr lang="en-US" b="0" i="0" u="none" strike="noStrike" dirty="0">
                <a:solidFill>
                  <a:srgbClr val="232629"/>
                </a:solidFill>
                <a:effectLst/>
                <a:latin typeface="STIXGeneral-Regular"/>
              </a:rPr>
              <a:t>−</a:t>
            </a:r>
            <a:r>
              <a:rPr lang="en-US" b="0" i="0" u="none" strike="noStrike" dirty="0">
                <a:solidFill>
                  <a:srgbClr val="232629"/>
                </a:solidFill>
                <a:effectLst/>
                <a:latin typeface="STIXGeneral-Italic"/>
              </a:rPr>
              <a:t>𝑀</a:t>
            </a:r>
            <a:r>
              <a:rPr lang="en-US" b="0" i="0" u="none" strike="noStrike" dirty="0">
                <a:solidFill>
                  <a:srgbClr val="232629"/>
                </a:solidFill>
                <a:effectLst/>
                <a:latin typeface="STIXGeneral-Regular"/>
              </a:rPr>
              <a:t>+)·(</a:t>
            </a:r>
            <a:r>
              <a:rPr lang="en-US" b="0" i="0" u="none" strike="noStrike" dirty="0">
                <a:solidFill>
                  <a:srgbClr val="232629"/>
                </a:solidFill>
                <a:effectLst/>
                <a:latin typeface="STIXGeneral-Italic"/>
              </a:rPr>
              <a:t>𝑃</a:t>
            </a:r>
            <a:r>
              <a:rPr lang="en-US" b="0" i="0" u="none" strike="noStrike" dirty="0">
                <a:solidFill>
                  <a:srgbClr val="232629"/>
                </a:solidFill>
                <a:effectLst/>
                <a:latin typeface="STIXGeneral-Regular"/>
              </a:rPr>
              <a:t>−</a:t>
            </a:r>
            <a:r>
              <a:rPr lang="en-US" b="0" i="0" u="none" strike="noStrike" dirty="0">
                <a:solidFill>
                  <a:srgbClr val="232629"/>
                </a:solidFill>
                <a:effectLst/>
                <a:latin typeface="STIXGeneral-Italic"/>
              </a:rPr>
              <a:t>𝑀</a:t>
            </a:r>
            <a:r>
              <a:rPr lang="en-US" b="0" i="0" u="none" strike="noStrike" dirty="0">
                <a:solidFill>
                  <a:srgbClr val="232629"/>
                </a:solidFill>
                <a:effectLst/>
                <a:latin typeface="STIXGeneral-Regular"/>
              </a:rPr>
              <a:t>−)  ,</a:t>
            </a:r>
            <a:r>
              <a:rPr lang="en-US" b="0" i="0" u="none" strike="noStrike" dirty="0">
                <a:solidFill>
                  <a:srgbClr val="232629"/>
                </a:solidFill>
                <a:effectLst/>
                <a:latin typeface="inherit"/>
              </a:rPr>
              <a:t>����  =  −��·(�−�+)·(�−�−)  ,</a:t>
            </a:r>
            <a:r>
              <a:rPr lang="en-US" b="0" i="0" dirty="0">
                <a:solidFill>
                  <a:srgbClr val="232629"/>
                </a:solidFill>
                <a:effectLst/>
                <a:latin typeface="Georgia" panose="02040502050405020303" pitchFamily="18" charset="0"/>
              </a:rPr>
              <a:t> which is separable and can be solved by using partial-fraction decomposition; we in turn have three cases for the initial condition, </a:t>
            </a:r>
            <a:r>
              <a:rPr lang="en-US" b="0" i="0" u="none" strike="noStrike" dirty="0">
                <a:solidFill>
                  <a:srgbClr val="232629"/>
                </a:solidFill>
                <a:effectLst/>
                <a:latin typeface="STIXGeneral-Regular"/>
              </a:rPr>
              <a:t> </a:t>
            </a:r>
            <a:r>
              <a:rPr lang="en-US" b="0" i="0" u="none" strike="noStrike" dirty="0">
                <a:solidFill>
                  <a:srgbClr val="232629"/>
                </a:solidFill>
                <a:effectLst/>
                <a:latin typeface="STIXGeneral-Italic"/>
              </a:rPr>
              <a:t>𝑃</a:t>
            </a:r>
            <a:r>
              <a:rPr lang="en-US" b="0" i="0" u="none" strike="noStrike" dirty="0">
                <a:solidFill>
                  <a:srgbClr val="232629"/>
                </a:solidFill>
                <a:effectLst/>
                <a:latin typeface="STIXGeneral-Regular"/>
              </a:rPr>
              <a:t>0&lt;</a:t>
            </a:r>
            <a:r>
              <a:rPr lang="en-US" b="0" i="0" u="none" strike="noStrike" dirty="0">
                <a:solidFill>
                  <a:srgbClr val="232629"/>
                </a:solidFill>
                <a:effectLst/>
                <a:latin typeface="STIXGeneral-Italic"/>
              </a:rPr>
              <a:t>𝑀</a:t>
            </a:r>
            <a:r>
              <a:rPr lang="en-US" b="0" i="0" u="none" strike="noStrike" dirty="0">
                <a:solidFill>
                  <a:srgbClr val="232629"/>
                </a:solidFill>
                <a:effectLst/>
                <a:latin typeface="STIXGeneral-Regular"/>
              </a:rPr>
              <a:t>−  ,  </a:t>
            </a:r>
            <a:r>
              <a:rPr lang="en-US" b="0" i="0" u="none" strike="noStrike" dirty="0">
                <a:solidFill>
                  <a:srgbClr val="232629"/>
                </a:solidFill>
                <a:effectLst/>
                <a:latin typeface="STIXGeneral-Italic"/>
              </a:rPr>
              <a:t>𝑀</a:t>
            </a:r>
            <a:r>
              <a:rPr lang="en-US" b="0" i="0" u="none" strike="noStrike" dirty="0">
                <a:solidFill>
                  <a:srgbClr val="232629"/>
                </a:solidFill>
                <a:effectLst/>
                <a:latin typeface="STIXGeneral-Regular"/>
              </a:rPr>
              <a:t>−&lt;</a:t>
            </a:r>
            <a:r>
              <a:rPr lang="en-US" b="0" i="0" u="none" strike="noStrike" dirty="0">
                <a:solidFill>
                  <a:srgbClr val="232629"/>
                </a:solidFill>
                <a:effectLst/>
                <a:latin typeface="STIXGeneral-Italic"/>
              </a:rPr>
              <a:t>𝑃</a:t>
            </a:r>
            <a:r>
              <a:rPr lang="en-US" b="0" i="0" u="none" strike="noStrike" dirty="0">
                <a:solidFill>
                  <a:srgbClr val="232629"/>
                </a:solidFill>
                <a:effectLst/>
                <a:latin typeface="STIXGeneral-Regular"/>
              </a:rPr>
              <a:t>0&lt;</a:t>
            </a:r>
            <a:r>
              <a:rPr lang="en-US" b="0" i="0" u="none" strike="noStrike" dirty="0">
                <a:solidFill>
                  <a:srgbClr val="232629"/>
                </a:solidFill>
                <a:effectLst/>
                <a:latin typeface="STIXGeneral-Italic"/>
              </a:rPr>
              <a:t>𝑀</a:t>
            </a:r>
            <a:r>
              <a:rPr lang="en-US" b="0" i="0" u="none" strike="noStrike" dirty="0">
                <a:solidFill>
                  <a:srgbClr val="232629"/>
                </a:solidFill>
                <a:effectLst/>
                <a:latin typeface="STIXGeneral-Regular"/>
              </a:rPr>
              <a:t>+  , </a:t>
            </a:r>
            <a:r>
              <a:rPr lang="en-US" b="0" i="0" u="none" strike="noStrike" dirty="0">
                <a:solidFill>
                  <a:srgbClr val="232629"/>
                </a:solidFill>
                <a:effectLst/>
                <a:latin typeface="inherit"/>
              </a:rPr>
              <a:t> �0&lt;�−  ,  �−&lt;�0&lt;�+  , </a:t>
            </a:r>
            <a:r>
              <a:rPr lang="en-US" b="0" i="0" dirty="0">
                <a:solidFill>
                  <a:srgbClr val="232629"/>
                </a:solidFill>
                <a:effectLst/>
                <a:latin typeface="Georgia" panose="02040502050405020303" pitchFamily="18" charset="0"/>
              </a:rPr>
              <a:t> and </a:t>
            </a:r>
            <a:r>
              <a:rPr lang="en-US" b="0" i="0" u="none" strike="noStrike" dirty="0">
                <a:solidFill>
                  <a:srgbClr val="232629"/>
                </a:solidFill>
                <a:effectLst/>
                <a:latin typeface="STIXGeneral-Regular"/>
              </a:rPr>
              <a:t> </a:t>
            </a:r>
            <a:r>
              <a:rPr lang="en-US" b="0" i="0" u="none" strike="noStrike" dirty="0">
                <a:solidFill>
                  <a:srgbClr val="232629"/>
                </a:solidFill>
                <a:effectLst/>
                <a:latin typeface="STIXGeneral-Italic"/>
              </a:rPr>
              <a:t>𝑃</a:t>
            </a:r>
            <a:r>
              <a:rPr lang="en-US" b="0" i="0" u="none" strike="noStrike" dirty="0">
                <a:solidFill>
                  <a:srgbClr val="232629"/>
                </a:solidFill>
                <a:effectLst/>
                <a:latin typeface="STIXGeneral-Regular"/>
              </a:rPr>
              <a:t>0&gt;</a:t>
            </a:r>
            <a:r>
              <a:rPr lang="en-US" b="0" i="0" u="none" strike="noStrike" dirty="0">
                <a:solidFill>
                  <a:srgbClr val="232629"/>
                </a:solidFill>
                <a:effectLst/>
                <a:latin typeface="STIXGeneral-Italic"/>
              </a:rPr>
              <a:t>𝑀</a:t>
            </a:r>
            <a:r>
              <a:rPr lang="en-US" b="0" i="0" u="none" strike="noStrike" dirty="0">
                <a:solidFill>
                  <a:srgbClr val="232629"/>
                </a:solidFill>
                <a:effectLst/>
                <a:latin typeface="STIXGeneral-Regular"/>
              </a:rPr>
              <a:t>+  ;</a:t>
            </a:r>
            <a:r>
              <a:rPr lang="en-US" b="0" i="0" u="none" strike="noStrike" dirty="0">
                <a:solidFill>
                  <a:srgbClr val="232629"/>
                </a:solidFill>
                <a:effectLst/>
                <a:latin typeface="inherit"/>
              </a:rPr>
              <a:t> �0&gt;�+  ;</a:t>
            </a:r>
            <a:r>
              <a:rPr lang="en-US" b="0" i="0" dirty="0">
                <a:solidFill>
                  <a:srgbClr val="232629"/>
                </a:solidFill>
                <a:effectLst/>
                <a:latin typeface="Georgia" panose="02040502050405020303" pitchFamily="18" charset="0"/>
              </a:rPr>
              <a:t> we find that </a:t>
            </a:r>
            <a:r>
              <a:rPr lang="en-US" b="0" i="0" u="none" strike="noStrike" dirty="0">
                <a:solidFill>
                  <a:srgbClr val="232629"/>
                </a:solidFill>
                <a:effectLst/>
                <a:latin typeface="STIXGeneral-Regular"/>
              </a:rPr>
              <a:t> </a:t>
            </a:r>
            <a:r>
              <a:rPr lang="en-US" b="0" i="0" u="none" strike="noStrike" dirty="0">
                <a:solidFill>
                  <a:srgbClr val="232629"/>
                </a:solidFill>
                <a:effectLst/>
                <a:latin typeface="STIXGeneral-Italic"/>
              </a:rPr>
              <a:t>𝑀</a:t>
            </a:r>
            <a:r>
              <a:rPr lang="en-US" b="0" i="0" u="none" strike="noStrike" dirty="0">
                <a:solidFill>
                  <a:srgbClr val="232629"/>
                </a:solidFill>
                <a:effectLst/>
                <a:latin typeface="STIXGeneral-Regular"/>
              </a:rPr>
              <a:t>+ </a:t>
            </a:r>
            <a:r>
              <a:rPr lang="en-US" b="0" i="0" u="none" strike="noStrike" dirty="0">
                <a:solidFill>
                  <a:srgbClr val="232629"/>
                </a:solidFill>
                <a:effectLst/>
                <a:latin typeface="inherit"/>
              </a:rPr>
              <a:t> �+ </a:t>
            </a:r>
            <a:r>
              <a:rPr lang="en-US" b="0" i="0" dirty="0">
                <a:solidFill>
                  <a:srgbClr val="232629"/>
                </a:solidFill>
                <a:effectLst/>
                <a:latin typeface="Georgia" panose="02040502050405020303" pitchFamily="18" charset="0"/>
              </a:rPr>
              <a:t> is the "attractor" (stable) equilibrium solution and </a:t>
            </a:r>
            <a:r>
              <a:rPr lang="en-US" b="0" i="0" u="none" strike="noStrike" dirty="0">
                <a:solidFill>
                  <a:srgbClr val="232629"/>
                </a:solidFill>
                <a:effectLst/>
                <a:latin typeface="STIXGeneral-Regular"/>
              </a:rPr>
              <a:t> </a:t>
            </a:r>
            <a:r>
              <a:rPr lang="en-US" b="0" i="0" u="none" strike="noStrike" dirty="0">
                <a:solidFill>
                  <a:srgbClr val="232629"/>
                </a:solidFill>
                <a:effectLst/>
                <a:latin typeface="STIXGeneral-Italic"/>
              </a:rPr>
              <a:t>𝑀</a:t>
            </a:r>
            <a:r>
              <a:rPr lang="en-US" b="0" i="0" u="none" strike="noStrike" dirty="0">
                <a:solidFill>
                  <a:srgbClr val="232629"/>
                </a:solidFill>
                <a:effectLst/>
                <a:latin typeface="STIXGeneral-Regular"/>
              </a:rPr>
              <a:t>− </a:t>
            </a:r>
            <a:r>
              <a:rPr lang="en-US" b="0" i="0" u="none" strike="noStrike" dirty="0">
                <a:solidFill>
                  <a:srgbClr val="232629"/>
                </a:solidFill>
                <a:effectLst/>
                <a:latin typeface="inherit"/>
              </a:rPr>
              <a:t> �− </a:t>
            </a:r>
            <a:r>
              <a:rPr lang="en-US" b="0" i="0" dirty="0">
                <a:solidFill>
                  <a:srgbClr val="232629"/>
                </a:solidFill>
                <a:effectLst/>
                <a:latin typeface="Georgia" panose="02040502050405020303" pitchFamily="18" charset="0"/>
              </a:rPr>
              <a:t> is the "</a:t>
            </a:r>
            <a:r>
              <a:rPr lang="en-US" b="0" i="0" dirty="0" err="1">
                <a:solidFill>
                  <a:srgbClr val="232629"/>
                </a:solidFill>
                <a:effectLst/>
                <a:latin typeface="Georgia" panose="02040502050405020303" pitchFamily="18" charset="0"/>
              </a:rPr>
              <a:t>repeller</a:t>
            </a:r>
            <a:r>
              <a:rPr lang="en-US" b="0" i="0" dirty="0">
                <a:solidFill>
                  <a:srgbClr val="232629"/>
                </a:solidFill>
                <a:effectLst/>
                <a:latin typeface="Georgia" panose="02040502050405020303" pitchFamily="18" charset="0"/>
              </a:rPr>
              <a:t>" (unstable) equilibrium</a:t>
            </a:r>
          </a:p>
          <a:p>
            <a:endParaRPr lang="en-US" b="0" i="0" dirty="0">
              <a:solidFill>
                <a:srgbClr val="232629"/>
              </a:solidFill>
              <a:effectLst/>
              <a:latin typeface="Georgia" panose="02040502050405020303" pitchFamily="18" charset="0"/>
            </a:endParaRPr>
          </a:p>
          <a:p>
            <a:endParaRPr lang="en-US" b="0" i="0" dirty="0">
              <a:solidFill>
                <a:srgbClr val="232629"/>
              </a:solidFill>
              <a:effectLst/>
              <a:latin typeface="Georgia" panose="02040502050405020303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N= 1 is an unstable equilibrium.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Small negative perturbations to the system around N=2 will sink to N=0.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Small positive perturbations to the system around N=2 will will grow to N=4.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You can test this just by filling in values. This curve was built assuming r = 0.25 and K= 5. Try it testing N=2 (</a:t>
            </a:r>
            <a:r>
              <a:rPr lang="en-US" dirty="0" err="1"/>
              <a:t>dN</a:t>
            </a:r>
            <a:r>
              <a:rPr lang="en-US" dirty="0"/>
              <a:t>/dt </a:t>
            </a:r>
            <a:r>
              <a:rPr lang="en-US" dirty="0" err="1"/>
              <a:t>eqn</a:t>
            </a:r>
            <a:r>
              <a:rPr lang="en-US" dirty="0"/>
              <a:t> is positive) or N=.5 (</a:t>
            </a:r>
            <a:r>
              <a:rPr lang="en-US" dirty="0" err="1"/>
              <a:t>dN</a:t>
            </a:r>
            <a:r>
              <a:rPr lang="en-US" dirty="0"/>
              <a:t>/dt </a:t>
            </a:r>
            <a:r>
              <a:rPr lang="en-US" dirty="0" err="1"/>
              <a:t>eqn</a:t>
            </a:r>
            <a:r>
              <a:rPr lang="en-US" dirty="0"/>
              <a:t> is negative)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3B80E-16FB-5147-84AD-5036D4EA0A38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39942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You can test this by filling in values of N on either side of N=2.5 (try N=3 and N=2) for harvesting = 0.25*5/4 = 0.312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3B80E-16FB-5147-84AD-5036D4EA0A38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22075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3B80E-16FB-5147-84AD-5036D4EA0A38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33822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3B80E-16FB-5147-84AD-5036D4EA0A38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67214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3B80E-16FB-5147-84AD-5036D4EA0A38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259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3B80E-16FB-5147-84AD-5036D4EA0A3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05381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3B80E-16FB-5147-84AD-5036D4EA0A38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82887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3B80E-16FB-5147-84AD-5036D4EA0A38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1521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3B80E-16FB-5147-84AD-5036D4EA0A38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64574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3B80E-16FB-5147-84AD-5036D4EA0A38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87767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3B80E-16FB-5147-84AD-5036D4EA0A38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25120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3B80E-16FB-5147-84AD-5036D4EA0A38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18315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3B80E-16FB-5147-84AD-5036D4EA0A38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9359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3B80E-16FB-5147-84AD-5036D4EA0A38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48259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Garret Hardin  = Malthusian, anti-welfare philosophy</a:t>
            </a:r>
          </a:p>
          <a:p>
            <a:r>
              <a:rPr lang="en-US" dirty="0"/>
              <a:t>Contrast with Elinor Ostrom’s work on successful cooperation for managing land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3B80E-16FB-5147-84AD-5036D4EA0A38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74103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Garret Hardin  = Malthusian, anti-welfare philosophy</a:t>
            </a:r>
          </a:p>
          <a:p>
            <a:r>
              <a:rPr lang="en-US" dirty="0"/>
              <a:t>Contrast with Elinor Ostrom’s work on successful cooperation for managing land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3B80E-16FB-5147-84AD-5036D4EA0A38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5248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3B80E-16FB-5147-84AD-5036D4EA0A3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20922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2A2A2A"/>
                </a:solidFill>
                <a:effectLst/>
                <a:latin typeface="Source Sans Pro" panose="020F0502020204030204" pitchFamily="34" charset="0"/>
              </a:rPr>
              <a:t>These port-level networks vary in properties such as network resilience (</a:t>
            </a:r>
            <a:r>
              <a:rPr lang="en-US" b="0" i="0" dirty="0" err="1">
                <a:solidFill>
                  <a:srgbClr val="2A2A2A"/>
                </a:solidFill>
                <a:effectLst/>
                <a:latin typeface="Source Sans Pro" panose="020F0502020204030204" pitchFamily="34" charset="0"/>
              </a:rPr>
              <a:t>colour</a:t>
            </a:r>
            <a:r>
              <a:rPr lang="en-US" b="0" i="0" dirty="0">
                <a:solidFill>
                  <a:srgbClr val="2A2A2A"/>
                </a:solidFill>
                <a:effectLst/>
                <a:latin typeface="Source Sans Pro" panose="020F0502020204030204" pitchFamily="34" charset="0"/>
              </a:rPr>
              <a:t> of port-location dots: red is lower resilience, green is greater resilience), and they are also comprised of both state and federally managed fisheries (small networks on right: red and blue nodes, respectively).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3B80E-16FB-5147-84AD-5036D4EA0A38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71138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2A2A2A"/>
                </a:solidFill>
                <a:effectLst/>
                <a:latin typeface="Source Sans Pro" panose="020F0502020204030204" pitchFamily="34" charset="0"/>
              </a:rPr>
              <a:t>These port-level networks vary in properties such as network resilience (</a:t>
            </a:r>
            <a:r>
              <a:rPr lang="en-US" b="0" i="0" dirty="0" err="1">
                <a:solidFill>
                  <a:srgbClr val="2A2A2A"/>
                </a:solidFill>
                <a:effectLst/>
                <a:latin typeface="Source Sans Pro" panose="020F0502020204030204" pitchFamily="34" charset="0"/>
              </a:rPr>
              <a:t>colour</a:t>
            </a:r>
            <a:r>
              <a:rPr lang="en-US" b="0" i="0" dirty="0">
                <a:solidFill>
                  <a:srgbClr val="2A2A2A"/>
                </a:solidFill>
                <a:effectLst/>
                <a:latin typeface="Source Sans Pro" panose="020F0502020204030204" pitchFamily="34" charset="0"/>
              </a:rPr>
              <a:t> of port-location dots: red is lower resilience, green is greater resilience), and they are also comprised of both state and federally managed fisheries (small networks on right: red and blue nodes, respectively).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3B80E-16FB-5147-84AD-5036D4EA0A38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81480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2A2A2A"/>
                </a:solidFill>
                <a:effectLst/>
                <a:latin typeface="Source Sans Pro" panose="020F0502020204030204" pitchFamily="34" charset="0"/>
              </a:rPr>
              <a:t>These port-level networks vary in properties such as network resilience (</a:t>
            </a:r>
            <a:r>
              <a:rPr lang="en-US" b="0" i="0" dirty="0" err="1">
                <a:solidFill>
                  <a:srgbClr val="2A2A2A"/>
                </a:solidFill>
                <a:effectLst/>
                <a:latin typeface="Source Sans Pro" panose="020F0502020204030204" pitchFamily="34" charset="0"/>
              </a:rPr>
              <a:t>colour</a:t>
            </a:r>
            <a:r>
              <a:rPr lang="en-US" b="0" i="0" dirty="0">
                <a:solidFill>
                  <a:srgbClr val="2A2A2A"/>
                </a:solidFill>
                <a:effectLst/>
                <a:latin typeface="Source Sans Pro" panose="020F0502020204030204" pitchFamily="34" charset="0"/>
              </a:rPr>
              <a:t> of port-location dots: red is lower resilience, green is greater resilience), and they are also comprised of both state and federally managed fisheries (small networks on right: red and blue nodes, respectively).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3B80E-16FB-5147-84AD-5036D4EA0A38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14790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3B80E-16FB-5147-84AD-5036D4EA0A38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06094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3B80E-16FB-5147-84AD-5036D4EA0A38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655595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3B80E-16FB-5147-84AD-5036D4EA0A38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396444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3B80E-16FB-5147-84AD-5036D4EA0A38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49659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3B80E-16FB-5147-84AD-5036D4EA0A38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339082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3B80E-16FB-5147-84AD-5036D4EA0A38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944377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3B80E-16FB-5147-84AD-5036D4EA0A38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9690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3B80E-16FB-5147-84AD-5036D4EA0A3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396886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3B80E-16FB-5147-84AD-5036D4EA0A38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160970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Demographic stochasticity describes the within-individual variability (growth rate might vary from one individual to the next)</a:t>
            </a:r>
          </a:p>
          <a:p>
            <a:endParaRPr lang="en-US" b="0" i="0" dirty="0">
              <a:solidFill>
                <a:srgbClr val="202124"/>
              </a:solidFill>
              <a:effectLst/>
              <a:latin typeface="Roboto" panose="02000000000000000000" pitchFamily="2" charset="0"/>
            </a:endParaRPr>
          </a:p>
          <a:p>
            <a:r>
              <a:rPr 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while environmental stochasticity refers to temporary environmental fluctuations that lead to changes in population growth rates (climate change and egg survival)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3B80E-16FB-5147-84AD-5036D4EA0A38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545090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Demographic stochasticity describes the within-individual variability (growth rate might vary from one individual to the next)</a:t>
            </a:r>
          </a:p>
          <a:p>
            <a:endParaRPr lang="en-US" b="0" i="0" dirty="0">
              <a:solidFill>
                <a:srgbClr val="202124"/>
              </a:solidFill>
              <a:effectLst/>
              <a:latin typeface="Roboto" panose="02000000000000000000" pitchFamily="2" charset="0"/>
            </a:endParaRPr>
          </a:p>
          <a:p>
            <a:r>
              <a:rPr 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while environmental stochasticity refers to temporary environmental fluctuations that lead to changes in population growth rates (climate change and egg survival)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3B80E-16FB-5147-84AD-5036D4EA0A38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720713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Demographic stochasticity describes the within-individual variability (growth rate might vary from one individual to the next)</a:t>
            </a:r>
          </a:p>
          <a:p>
            <a:endParaRPr lang="en-US" b="0" i="0" dirty="0">
              <a:solidFill>
                <a:srgbClr val="202124"/>
              </a:solidFill>
              <a:effectLst/>
              <a:latin typeface="Roboto" panose="02000000000000000000" pitchFamily="2" charset="0"/>
            </a:endParaRPr>
          </a:p>
          <a:p>
            <a:r>
              <a:rPr 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while environmental stochasticity refers to temporary environmental fluctuations that lead to changes in population growth rates (climate change and egg survival)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3B80E-16FB-5147-84AD-5036D4EA0A38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103618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Do not modify the notes in this section to avoid tampering with the Poll Everywhere activity.
More info at polleverywhere.com/support
Que. 1 To get the most fish over the long term, assuming the population is subject to logistic growth, one should</a:t>
            </a:r>
          </a:p>
          <a:p>
            <a:r>
              <a:rPr lang="en-US"/>
              <a:t>https://www.polleverywhere.com/multiple_choice_polls/1b56JrgFr8EKUhuawVkOR?state=opened&amp;flow=Default&amp;onscreen=persist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3B80E-16FB-5147-84AD-5036D4EA0A38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751419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explore ecology – using models – across scales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C508D1-CDDD-6445-AC0B-42415DA4AB68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694553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C508D1-CDDD-6445-AC0B-42415DA4AB68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728200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C508D1-CDDD-6445-AC0B-42415DA4AB68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582420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3B80E-16FB-5147-84AD-5036D4EA0A38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9579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3B80E-16FB-5147-84AD-5036D4EA0A38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8362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3B80E-16FB-5147-84AD-5036D4EA0A3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0650993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3B80E-16FB-5147-84AD-5036D4EA0A38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393715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3B80E-16FB-5147-84AD-5036D4EA0A38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26840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3B80E-16FB-5147-84AD-5036D4EA0A38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10646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3B80E-16FB-5147-84AD-5036D4EA0A38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491073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3B80E-16FB-5147-84AD-5036D4EA0A38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062987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3B80E-16FB-5147-84AD-5036D4EA0A38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230406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3B80E-16FB-5147-84AD-5036D4EA0A38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646693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3B80E-16FB-5147-84AD-5036D4EA0A38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378520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3B80E-16FB-5147-84AD-5036D4EA0A38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174849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Since the 1980s, scientists from Cambridge have been censusing them annually and tagging every individual. They exhibit these dramatic population fluctuations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3B80E-16FB-5147-84AD-5036D4EA0A38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0132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Fits to data from earlier years only overestimate current population growth rates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3B80E-16FB-5147-84AD-5036D4EA0A3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197869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Models used both to predict and to explain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3B80E-16FB-5147-84AD-5036D4EA0A38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223242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Models used both to predict and to explain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3B80E-16FB-5147-84AD-5036D4EA0A38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585724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Models used both to predict and to explain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3B80E-16FB-5147-84AD-5036D4EA0A38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9135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Models used both to predict and to explain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3B80E-16FB-5147-84AD-5036D4EA0A38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672757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Models used both to predict and to explain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3B80E-16FB-5147-84AD-5036D4EA0A38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686456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Colors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3B80E-16FB-5147-84AD-5036D4EA0A38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558535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3B80E-16FB-5147-84AD-5036D4EA0A38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928925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3B80E-16FB-5147-84AD-5036D4EA0A38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363402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3B80E-16FB-5147-84AD-5036D4EA0A38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851582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3B80E-16FB-5147-84AD-5036D4EA0A38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0781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26AE90-A368-DAEC-FC0B-2486E9D1C2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D1E314-5518-1D79-BF07-5A9BFB69F8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3E1FE5-8D60-3237-1DB9-47FACA885B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AB186-76C0-7E49-B58A-0AF75FA9177A}" type="datetimeFigureOut">
              <a:rPr lang="en-US" smtClean="0"/>
              <a:t>2/6/24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FDC537-B604-C5D6-4134-3483BE0FF8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359345-C242-1FEF-E60C-EC74A4A062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143A3-B8D4-E241-A960-4270AFEB5F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6041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31261E-0296-B8A4-F1F4-E32062C48C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75993F8-DFF9-9F96-0281-EDB20DDEB3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8FD9A4-664A-000E-1001-0AD2229946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AB186-76C0-7E49-B58A-0AF75FA9177A}" type="datetimeFigureOut">
              <a:rPr lang="en-US" smtClean="0"/>
              <a:t>2/6/24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C9F86E-5F5C-456B-7ED9-917FC39F16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5DC763-1771-295C-B535-A4DD766459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143A3-B8D4-E241-A960-4270AFEB5F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1543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E273A9B-E688-636A-4789-C007089FA8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597FF3-75BC-0499-9C51-AB40BFC1B0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1EBF91-E459-5DCD-4381-8A36B79CC3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AB186-76C0-7E49-B58A-0AF75FA9177A}" type="datetimeFigureOut">
              <a:rPr lang="en-US" smtClean="0"/>
              <a:t>2/6/24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62ECDA-21D5-22E9-080A-021AD9B6BD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2B0745-BC3F-7E81-DBC4-08E3D0A27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143A3-B8D4-E241-A960-4270AFEB5F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6886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24634D-09FE-6918-FE45-15E33646D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FBE866-9B53-589F-805B-0254AD78A3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0A4AA3-5232-8739-C553-AF97D02042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AB186-76C0-7E49-B58A-0AF75FA9177A}" type="datetimeFigureOut">
              <a:rPr lang="en-US" smtClean="0"/>
              <a:t>2/6/24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1111C9-F524-24F8-631F-AAD5331FB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672679-D988-7617-6DB4-A1F83F9F4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143A3-B8D4-E241-A960-4270AFEB5F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5616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D47477-01DB-A4BF-0AE0-C422644565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E42D3E-B9F6-8E6D-419E-161CD988B0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3D82E5-CA33-1169-FD6E-D5106A6CE1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AB186-76C0-7E49-B58A-0AF75FA9177A}" type="datetimeFigureOut">
              <a:rPr lang="en-US" smtClean="0"/>
              <a:t>2/6/24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4A17B2-5513-3A0E-D95F-696FEB524D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85562C-1BA7-4F95-3BBE-06049AA9A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143A3-B8D4-E241-A960-4270AFEB5F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3155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2615D6-1270-8FAD-0714-B79BACB63A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B70C8C-66D8-F02D-4ABE-AEB70174FD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B4FB9A-EA0F-0F94-8B70-E0B1E19BDB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34EBE8-A5E8-6B0F-2464-E3EDD913E6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AB186-76C0-7E49-B58A-0AF75FA9177A}" type="datetimeFigureOut">
              <a:rPr lang="en-US" smtClean="0"/>
              <a:t>2/6/24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984699-5130-46C3-1C95-7484019F81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BE41A6-3B2D-DE43-383F-A66C5A4E5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143A3-B8D4-E241-A960-4270AFEB5F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2112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5C475-9579-BC61-DA5B-B21B1A4A0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A25BA8-7995-51F0-CCCB-00338150EC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300CB6-8216-A289-49FA-0A04BF6431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ACBE779-E8B3-36E4-21EA-DC8FE9202D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B40A61C-E25C-C4E2-029D-5448C3F53C2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278F4B3-1432-9D13-737B-EFF50DB83D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AB186-76C0-7E49-B58A-0AF75FA9177A}" type="datetimeFigureOut">
              <a:rPr lang="en-US" smtClean="0"/>
              <a:t>2/6/24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964E071-45EB-5016-59EF-630E7C69E5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EE04FE0-9050-0C84-D6C5-C5B48CFB8B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143A3-B8D4-E241-A960-4270AFEB5F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8726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83CA1-C131-8738-DB26-82F740EA1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6864DC8-F28B-EBA2-773C-17BFC49AB9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AB186-76C0-7E49-B58A-0AF75FA9177A}" type="datetimeFigureOut">
              <a:rPr lang="en-US" smtClean="0"/>
              <a:t>2/6/24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BA56C5-9A7C-1A82-A7AB-C4960E2D33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9BF694-1FBE-9DB8-9102-F28D2689E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143A3-B8D4-E241-A960-4270AFEB5F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4155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885F3F7-81B0-D923-F54D-E1DE16225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AB186-76C0-7E49-B58A-0AF75FA9177A}" type="datetimeFigureOut">
              <a:rPr lang="en-US" smtClean="0"/>
              <a:t>2/6/24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25D1316-AF1D-E3FE-3744-530C08B8F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49D7E0-C4A4-348D-CAE8-F2E3344303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143A3-B8D4-E241-A960-4270AFEB5F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7201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8F5467-E5FC-0229-422B-B1F743F122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A2B004-97A0-5596-4D19-521BB0B71A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A277C6-C1C9-04F9-2EF2-5638AB0438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C10642-8797-5B88-7230-34223E6253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AB186-76C0-7E49-B58A-0AF75FA9177A}" type="datetimeFigureOut">
              <a:rPr lang="en-US" smtClean="0"/>
              <a:t>2/6/24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F06E50-0C2B-EED7-14EE-E6EA546B5B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705C84-EBF0-645D-BB09-03B7FF51CA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143A3-B8D4-E241-A960-4270AFEB5F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6972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7C2E8-BC90-3317-DF82-0BA28FF862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09ACC62-8342-BD43-D3A4-72718503074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0D8FF2-FF4E-DFD6-9B05-8052546170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0E83C7-2974-D191-EAF8-BEC7E48BFA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AB186-76C0-7E49-B58A-0AF75FA9177A}" type="datetimeFigureOut">
              <a:rPr lang="en-US" smtClean="0"/>
              <a:t>2/6/24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1EFD32-B838-05CC-3D0E-FA5C4B8977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E81DA7-2014-782B-6DD7-754E786FBF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143A3-B8D4-E241-A960-4270AFEB5F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2820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BAF372-CE2A-119A-E828-FADF709CF5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EA249B-CB45-BECD-E78C-D5AB463E06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FF0245-AEF8-8665-1A06-9415E1FA28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0AB186-76C0-7E49-B58A-0AF75FA9177A}" type="datetimeFigureOut">
              <a:rPr lang="en-US" smtClean="0"/>
              <a:t>2/6/24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7EE361-DF9E-4B01-F6A1-D540387626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F97D22-0DA6-49B1-F2D4-3CDB5D2A2A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C143A3-B8D4-E241-A960-4270AFEB5F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7247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eg"/><Relationship Id="rId4" Type="http://schemas.openxmlformats.org/officeDocument/2006/relationships/image" Target="../media/image46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14.jpe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gif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0.png"/><Relationship Id="rId5" Type="http://schemas.openxmlformats.org/officeDocument/2006/relationships/image" Target="../media/image450.png"/><Relationship Id="rId4" Type="http://schemas.openxmlformats.org/officeDocument/2006/relationships/image" Target="../media/image180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jpg"/><Relationship Id="rId5" Type="http://schemas.openxmlformats.org/officeDocument/2006/relationships/image" Target="../media/image200.png"/><Relationship Id="rId4" Type="http://schemas.openxmlformats.org/officeDocument/2006/relationships/image" Target="../media/image46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jp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5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720.png"/><Relationship Id="rId4" Type="http://schemas.openxmlformats.org/officeDocument/2006/relationships/image" Target="../media/image71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8.png"/><Relationship Id="rId7" Type="http://schemas.openxmlformats.org/officeDocument/2006/relationships/image" Target="../media/image74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0.png"/><Relationship Id="rId5" Type="http://schemas.openxmlformats.org/officeDocument/2006/relationships/image" Target="../media/image720.png"/><Relationship Id="rId4" Type="http://schemas.openxmlformats.org/officeDocument/2006/relationships/image" Target="../media/image710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710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0.png"/><Relationship Id="rId5" Type="http://schemas.openxmlformats.org/officeDocument/2006/relationships/image" Target="../media/image730.png"/><Relationship Id="rId4" Type="http://schemas.openxmlformats.org/officeDocument/2006/relationships/image" Target="../media/image72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710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0.png"/><Relationship Id="rId5" Type="http://schemas.openxmlformats.org/officeDocument/2006/relationships/image" Target="../media/image730.png"/><Relationship Id="rId4" Type="http://schemas.openxmlformats.org/officeDocument/2006/relationships/image" Target="../media/image72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710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0.png"/><Relationship Id="rId5" Type="http://schemas.openxmlformats.org/officeDocument/2006/relationships/image" Target="../media/image730.png"/><Relationship Id="rId4" Type="http://schemas.openxmlformats.org/officeDocument/2006/relationships/image" Target="../media/image720.png"/><Relationship Id="rId9" Type="http://schemas.openxmlformats.org/officeDocument/2006/relationships/image" Target="../media/image78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710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0.png"/><Relationship Id="rId5" Type="http://schemas.openxmlformats.org/officeDocument/2006/relationships/image" Target="../media/image730.png"/><Relationship Id="rId4" Type="http://schemas.openxmlformats.org/officeDocument/2006/relationships/image" Target="../media/image720.png"/><Relationship Id="rId9" Type="http://schemas.openxmlformats.org/officeDocument/2006/relationships/image" Target="../media/image7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10.png"/><Relationship Id="rId4" Type="http://schemas.openxmlformats.org/officeDocument/2006/relationships/image" Target="../media/image32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1.png"/><Relationship Id="rId4" Type="http://schemas.openxmlformats.org/officeDocument/2006/relationships/image" Target="../media/image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gi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gi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gi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eg"/><Relationship Id="rId4" Type="http://schemas.openxmlformats.org/officeDocument/2006/relationships/image" Target="../media/image140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eg"/><Relationship Id="rId4" Type="http://schemas.openxmlformats.org/officeDocument/2006/relationships/image" Target="../media/image140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eg"/><Relationship Id="rId4" Type="http://schemas.openxmlformats.org/officeDocument/2006/relationships/image" Target="../media/image140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tiff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eg"/><Relationship Id="rId4" Type="http://schemas.openxmlformats.org/officeDocument/2006/relationships/image" Target="../media/image140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14.jpe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14.jpe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svg"/><Relationship Id="rId11" Type="http://schemas.openxmlformats.org/officeDocument/2006/relationships/image" Target="../media/image14.jpeg"/><Relationship Id="rId5" Type="http://schemas.openxmlformats.org/officeDocument/2006/relationships/image" Target="../media/image25.png"/><Relationship Id="rId10" Type="http://schemas.openxmlformats.org/officeDocument/2006/relationships/image" Target="../media/image30.sv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emf"/><Relationship Id="rId4" Type="http://schemas.openxmlformats.org/officeDocument/2006/relationships/image" Target="../media/image34.emf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34.emf"/><Relationship Id="rId4" Type="http://schemas.openxmlformats.org/officeDocument/2006/relationships/image" Target="../media/image35.emf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43.png"/><Relationship Id="rId7" Type="http://schemas.openxmlformats.org/officeDocument/2006/relationships/image" Target="../media/image28.sv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Relationship Id="rId9" Type="http://schemas.openxmlformats.org/officeDocument/2006/relationships/image" Target="../media/image30.svg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0.png"/><Relationship Id="rId4" Type="http://schemas.openxmlformats.org/officeDocument/2006/relationships/image" Target="../media/image390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CA02B1-31AE-F2C8-3C3D-31D5E91D13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9E8D2D-93AF-090E-F045-9D60A741377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347BE13-0D7C-441E-BA80-7F7C1AEC5C8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slide.url=https://www.polleverywhere.com/multiple_choice_polls/nZZaGNqugEouNBLCX5ogC?state=opened&amp;flow=Default&amp;onscreen=persist">
            <a:extLst>
              <a:ext uri="{FF2B5EF4-FFF2-40B4-BE49-F238E27FC236}">
                <a16:creationId xmlns:a16="http://schemas.microsoft.com/office/drawing/2014/main" id="{9222ED8D-94F7-B0F1-4FDD-D5E31F6FE912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" y="63500"/>
            <a:ext cx="12065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6901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0D3AA1-B28C-1307-6190-616967B4F8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A71659-CEBF-1473-E43F-EAB301FAB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500" dirty="0"/>
              <a:t>We can estimate growth rates by ‘fitting’ a model to data</a:t>
            </a:r>
          </a:p>
        </p:txBody>
      </p:sp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0A9727F1-07F6-437D-D0C3-3C5C691511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315" y="1845029"/>
            <a:ext cx="5734456" cy="430246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E61FC77-86B8-4007-8278-0D7A4D26EB64}"/>
              </a:ext>
            </a:extLst>
          </p:cNvPr>
          <p:cNvSpPr/>
          <p:nvPr/>
        </p:nvSpPr>
        <p:spPr>
          <a:xfrm>
            <a:off x="7120648" y="2288099"/>
            <a:ext cx="4233152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000000"/>
                </a:solidFill>
              </a:rPr>
              <a:t>US growth rates slowed over the time period!</a:t>
            </a:r>
          </a:p>
          <a:p>
            <a:pPr algn="ctr"/>
            <a:endParaRPr lang="en-US" sz="2400" dirty="0">
              <a:solidFill>
                <a:srgbClr val="000000"/>
              </a:solidFill>
            </a:endParaRPr>
          </a:p>
          <a:p>
            <a:pPr algn="ctr"/>
            <a:r>
              <a:rPr lang="en-US" sz="2400" dirty="0"/>
              <a:t>Model fits to data from earlier years </a:t>
            </a:r>
            <a:r>
              <a:rPr lang="en-US" sz="2400" b="1" dirty="0">
                <a:solidFill>
                  <a:srgbClr val="C00000"/>
                </a:solidFill>
              </a:rPr>
              <a:t>overestimate </a:t>
            </a:r>
            <a:r>
              <a:rPr lang="en-US" sz="2400" dirty="0"/>
              <a:t>current population growth rates</a:t>
            </a:r>
          </a:p>
          <a:p>
            <a:pPr algn="ctr"/>
            <a:endParaRPr lang="en-US" sz="2400" dirty="0">
              <a:solidFill>
                <a:srgbClr val="000000"/>
              </a:solidFill>
            </a:endParaRPr>
          </a:p>
          <a:p>
            <a:pPr algn="ctr"/>
            <a:endParaRPr lang="en-US" sz="2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18066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F696A1C-45EC-0500-C0D9-77E12DFD1469}"/>
              </a:ext>
            </a:extLst>
          </p:cNvPr>
          <p:cNvSpPr/>
          <p:nvPr/>
        </p:nvSpPr>
        <p:spPr>
          <a:xfrm>
            <a:off x="5614820" y="1059653"/>
            <a:ext cx="1068005" cy="1110836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Age</a:t>
            </a:r>
            <a:r>
              <a:rPr lang="en-US" sz="2200" baseline="-250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0A66E-14FC-9490-514E-7F4B15169425}"/>
              </a:ext>
            </a:extLst>
          </p:cNvPr>
          <p:cNvSpPr/>
          <p:nvPr/>
        </p:nvSpPr>
        <p:spPr>
          <a:xfrm>
            <a:off x="7412878" y="1122174"/>
            <a:ext cx="1068005" cy="1110836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Age</a:t>
            </a:r>
            <a:r>
              <a:rPr lang="en-US" sz="2200" baseline="-25000" dirty="0">
                <a:solidFill>
                  <a:schemeClr val="bg1"/>
                </a:solidFill>
              </a:rPr>
              <a:t>2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26D0A65-B8DE-E62E-A810-3A2266DECA0B}"/>
              </a:ext>
            </a:extLst>
          </p:cNvPr>
          <p:cNvCxnSpPr>
            <a:cxnSpLocks/>
          </p:cNvCxnSpPr>
          <p:nvPr/>
        </p:nvCxnSpPr>
        <p:spPr>
          <a:xfrm>
            <a:off x="6747553" y="1667399"/>
            <a:ext cx="63568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urved Connector 8">
            <a:extLst>
              <a:ext uri="{FF2B5EF4-FFF2-40B4-BE49-F238E27FC236}">
                <a16:creationId xmlns:a16="http://schemas.microsoft.com/office/drawing/2014/main" id="{FE79CBD2-5EBC-2FEA-5226-900D30F6C4A6}"/>
              </a:ext>
            </a:extLst>
          </p:cNvPr>
          <p:cNvCxnSpPr>
            <a:cxnSpLocks/>
            <a:stCxn id="7" idx="0"/>
            <a:endCxn id="6" idx="0"/>
          </p:cNvCxnSpPr>
          <p:nvPr/>
        </p:nvCxnSpPr>
        <p:spPr>
          <a:xfrm rot="16200000" flipV="1">
            <a:off x="7016592" y="191885"/>
            <a:ext cx="62521" cy="1798058"/>
          </a:xfrm>
          <a:prstGeom prst="curvedConnector3">
            <a:avLst>
              <a:gd name="adj1" fmla="val 465637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E11AF108-E2F0-EB7D-4543-6EB8DE0E1BAC}"/>
              </a:ext>
            </a:extLst>
          </p:cNvPr>
          <p:cNvSpPr/>
          <p:nvPr/>
        </p:nvSpPr>
        <p:spPr>
          <a:xfrm>
            <a:off x="7502239" y="497444"/>
            <a:ext cx="3706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F</a:t>
            </a:r>
            <a:r>
              <a:rPr lang="en-US" baseline="-25000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2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40444FA-EE77-573F-8858-4655CE403C1B}"/>
              </a:ext>
            </a:extLst>
          </p:cNvPr>
          <p:cNvSpPr/>
          <p:nvPr/>
        </p:nvSpPr>
        <p:spPr>
          <a:xfrm>
            <a:off x="6872964" y="1663590"/>
            <a:ext cx="3497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s</a:t>
            </a:r>
            <a:r>
              <a:rPr lang="en-US" baseline="-25000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1</a:t>
            </a:r>
            <a:endParaRPr lang="en-US" dirty="0">
              <a:solidFill>
                <a:srgbClr val="000000"/>
              </a:solidFill>
              <a:effectLst/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38BC713-E9E7-7709-B0BA-A25B8589F080}"/>
              </a:ext>
            </a:extLst>
          </p:cNvPr>
          <p:cNvSpPr/>
          <p:nvPr/>
        </p:nvSpPr>
        <p:spPr>
          <a:xfrm>
            <a:off x="102381" y="49909"/>
            <a:ext cx="3225338" cy="95410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0000"/>
                </a:solidFill>
                <a:effectLst/>
                <a:latin typeface="Helvetica" pitchFamily="2" charset="0"/>
              </a:rPr>
              <a:t>The structured</a:t>
            </a:r>
            <a:endParaRPr lang="en-US" sz="2800" dirty="0">
              <a:solidFill>
                <a:srgbClr val="000000"/>
              </a:solidFill>
              <a:effectLst/>
              <a:latin typeface="Helvetica" pitchFamily="2" charset="0"/>
            </a:endParaRPr>
          </a:p>
          <a:p>
            <a:r>
              <a:rPr lang="en-US" sz="2800" b="1" dirty="0">
                <a:solidFill>
                  <a:srgbClr val="000000"/>
                </a:solidFill>
                <a:effectLst/>
                <a:latin typeface="Helvetica" pitchFamily="2" charset="0"/>
              </a:rPr>
              <a:t>population model</a:t>
            </a:r>
            <a:endParaRPr lang="en-US" sz="2800" dirty="0">
              <a:solidFill>
                <a:srgbClr val="000000"/>
              </a:solidFill>
              <a:effectLst/>
              <a:latin typeface="Helvetica" pitchFamily="2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E48C7A5-C833-0912-3D5E-91D8503F8482}"/>
              </a:ext>
            </a:extLst>
          </p:cNvPr>
          <p:cNvSpPr/>
          <p:nvPr/>
        </p:nvSpPr>
        <p:spPr>
          <a:xfrm>
            <a:off x="9203835" y="1101393"/>
            <a:ext cx="1068005" cy="1110836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Age</a:t>
            </a:r>
            <a:r>
              <a:rPr lang="en-US" sz="2200" baseline="-250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C03C8A5-C7D1-1E87-B4E8-7BE9DB333AF3}"/>
              </a:ext>
            </a:extLst>
          </p:cNvPr>
          <p:cNvSpPr/>
          <p:nvPr/>
        </p:nvSpPr>
        <p:spPr>
          <a:xfrm>
            <a:off x="10973554" y="1118045"/>
            <a:ext cx="1068005" cy="1110836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Age</a:t>
            </a:r>
            <a:r>
              <a:rPr lang="en-US" sz="2200" baseline="-25000" dirty="0">
                <a:solidFill>
                  <a:schemeClr val="bg1"/>
                </a:solidFill>
              </a:rPr>
              <a:t>4</a:t>
            </a:r>
          </a:p>
        </p:txBody>
      </p:sp>
      <p:cxnSp>
        <p:nvCxnSpPr>
          <p:cNvPr id="29" name="Curved Connector 28">
            <a:extLst>
              <a:ext uri="{FF2B5EF4-FFF2-40B4-BE49-F238E27FC236}">
                <a16:creationId xmlns:a16="http://schemas.microsoft.com/office/drawing/2014/main" id="{47335A30-4D77-6456-FF96-1B3D9C77AE92}"/>
              </a:ext>
            </a:extLst>
          </p:cNvPr>
          <p:cNvCxnSpPr>
            <a:cxnSpLocks/>
            <a:stCxn id="17" idx="0"/>
            <a:endCxn id="6" idx="0"/>
          </p:cNvCxnSpPr>
          <p:nvPr/>
        </p:nvCxnSpPr>
        <p:spPr>
          <a:xfrm rot="16200000" flipV="1">
            <a:off x="7922461" y="-713985"/>
            <a:ext cx="41740" cy="3589015"/>
          </a:xfrm>
          <a:prstGeom prst="curvedConnector3">
            <a:avLst>
              <a:gd name="adj1" fmla="val 171972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1931D421-A09B-677A-0DE9-5CA4FD733F5A}"/>
              </a:ext>
            </a:extLst>
          </p:cNvPr>
          <p:cNvSpPr/>
          <p:nvPr/>
        </p:nvSpPr>
        <p:spPr>
          <a:xfrm>
            <a:off x="9272252" y="401407"/>
            <a:ext cx="3706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F</a:t>
            </a:r>
            <a:r>
              <a:rPr lang="en-US" baseline="-25000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3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3AC45C7-44F2-AB58-E957-4BB6D813837B}"/>
              </a:ext>
            </a:extLst>
          </p:cNvPr>
          <p:cNvSpPr/>
          <p:nvPr/>
        </p:nvSpPr>
        <p:spPr>
          <a:xfrm>
            <a:off x="11111170" y="312778"/>
            <a:ext cx="3706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F</a:t>
            </a:r>
            <a:r>
              <a:rPr lang="en-US" baseline="-25000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4</a:t>
            </a:r>
          </a:p>
        </p:txBody>
      </p:sp>
      <p:cxnSp>
        <p:nvCxnSpPr>
          <p:cNvPr id="39" name="Curved Connector 38">
            <a:extLst>
              <a:ext uri="{FF2B5EF4-FFF2-40B4-BE49-F238E27FC236}">
                <a16:creationId xmlns:a16="http://schemas.microsoft.com/office/drawing/2014/main" id="{D72AF380-22F4-5B45-38CB-591D2E71BDAF}"/>
              </a:ext>
            </a:extLst>
          </p:cNvPr>
          <p:cNvCxnSpPr>
            <a:cxnSpLocks/>
            <a:stCxn id="19" idx="0"/>
            <a:endCxn id="6" idx="0"/>
          </p:cNvCxnSpPr>
          <p:nvPr/>
        </p:nvCxnSpPr>
        <p:spPr>
          <a:xfrm rot="16200000" flipV="1">
            <a:off x="8798994" y="-1590518"/>
            <a:ext cx="58392" cy="5358734"/>
          </a:xfrm>
          <a:prstGeom prst="curvedConnector3">
            <a:avLst>
              <a:gd name="adj1" fmla="val 1757594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A05CCB20-3C42-767D-87A3-F6210A3F1087}"/>
              </a:ext>
            </a:extLst>
          </p:cNvPr>
          <p:cNvCxnSpPr>
            <a:cxnSpLocks/>
          </p:cNvCxnSpPr>
          <p:nvPr/>
        </p:nvCxnSpPr>
        <p:spPr>
          <a:xfrm>
            <a:off x="8542060" y="1683386"/>
            <a:ext cx="63568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09E488CE-1B8F-8138-B347-F8A05764FE6B}"/>
              </a:ext>
            </a:extLst>
          </p:cNvPr>
          <p:cNvSpPr/>
          <p:nvPr/>
        </p:nvSpPr>
        <p:spPr>
          <a:xfrm>
            <a:off x="8667471" y="1679577"/>
            <a:ext cx="3497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s</a:t>
            </a:r>
            <a:r>
              <a:rPr lang="en-US" baseline="-25000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2</a:t>
            </a:r>
            <a:endParaRPr lang="en-US" dirty="0">
              <a:solidFill>
                <a:srgbClr val="000000"/>
              </a:solidFill>
              <a:effectLst/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B0D30529-5EF5-53CA-C41B-BD49CE005BE3}"/>
              </a:ext>
            </a:extLst>
          </p:cNvPr>
          <p:cNvCxnSpPr>
            <a:cxnSpLocks/>
          </p:cNvCxnSpPr>
          <p:nvPr/>
        </p:nvCxnSpPr>
        <p:spPr>
          <a:xfrm>
            <a:off x="10309290" y="1667399"/>
            <a:ext cx="63568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5B5B36BD-AF4A-53EB-F0C2-73FF3133D6EA}"/>
              </a:ext>
            </a:extLst>
          </p:cNvPr>
          <p:cNvSpPr/>
          <p:nvPr/>
        </p:nvSpPr>
        <p:spPr>
          <a:xfrm>
            <a:off x="10434701" y="1663590"/>
            <a:ext cx="3497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s</a:t>
            </a:r>
            <a:r>
              <a:rPr lang="en-US" baseline="-25000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3</a:t>
            </a:r>
            <a:endParaRPr lang="en-US" dirty="0">
              <a:solidFill>
                <a:srgbClr val="000000"/>
              </a:solidFill>
              <a:effectLst/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3483930-DE8C-B63F-6C2F-1AEE6F9576F6}"/>
              </a:ext>
            </a:extLst>
          </p:cNvPr>
          <p:cNvSpPr/>
          <p:nvPr/>
        </p:nvSpPr>
        <p:spPr>
          <a:xfrm>
            <a:off x="6226167" y="4535696"/>
            <a:ext cx="44114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Helvetica" pitchFamily="2" charset="0"/>
              </a:rPr>
              <a:t>x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7473E30-80DC-98CA-277F-71A7FC5640BD}"/>
              </a:ext>
            </a:extLst>
          </p:cNvPr>
          <p:cNvSpPr/>
          <p:nvPr/>
        </p:nvSpPr>
        <p:spPr>
          <a:xfrm>
            <a:off x="7384309" y="4530659"/>
            <a:ext cx="44114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Helvetica" pitchFamily="2" charset="0"/>
              </a:rPr>
              <a:t>=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55F2713-39E0-6E05-8602-35965FCC4242}"/>
              </a:ext>
            </a:extLst>
          </p:cNvPr>
          <p:cNvSpPr txBox="1"/>
          <p:nvPr/>
        </p:nvSpPr>
        <p:spPr>
          <a:xfrm>
            <a:off x="6195775" y="3313627"/>
            <a:ext cx="65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78F429B0-676B-8E57-CFA6-D136988780A6}"/>
              </a:ext>
            </a:extLst>
          </p:cNvPr>
          <p:cNvSpPr/>
          <p:nvPr/>
        </p:nvSpPr>
        <p:spPr>
          <a:xfrm>
            <a:off x="102381" y="1685610"/>
            <a:ext cx="3982817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600" dirty="0">
                <a:solidFill>
                  <a:srgbClr val="000000"/>
                </a:solidFill>
                <a:effectLst/>
                <a:latin typeface="Helvetica Light" panose="020B0403020202020204" pitchFamily="34" charset="0"/>
              </a:rPr>
              <a:t>Demographers collect these rates in life tables</a:t>
            </a: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24D635BA-B24A-E402-0D91-496707A8589C}"/>
              </a:ext>
            </a:extLst>
          </p:cNvPr>
          <p:cNvCxnSpPr>
            <a:cxnSpLocks/>
          </p:cNvCxnSpPr>
          <p:nvPr/>
        </p:nvCxnSpPr>
        <p:spPr>
          <a:xfrm>
            <a:off x="2856286" y="4783694"/>
            <a:ext cx="52647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8" name="Table 19">
            <a:extLst>
              <a:ext uri="{FF2B5EF4-FFF2-40B4-BE49-F238E27FC236}">
                <a16:creationId xmlns:a16="http://schemas.microsoft.com/office/drawing/2014/main" id="{A4A0627C-BA10-34D9-F7E7-9E5E401203E4}"/>
              </a:ext>
            </a:extLst>
          </p:cNvPr>
          <p:cNvGraphicFramePr>
            <a:graphicFrameLocks noGrp="1"/>
          </p:cNvGraphicFramePr>
          <p:nvPr/>
        </p:nvGraphicFramePr>
        <p:xfrm>
          <a:off x="297633" y="2696321"/>
          <a:ext cx="8128000" cy="24942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2909356371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611802161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359397925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393837580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795704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x (age)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N</a:t>
                      </a:r>
                      <a:r>
                        <a:rPr lang="en-US" baseline="-25000" dirty="0" err="1"/>
                        <a:t>x</a:t>
                      </a:r>
                      <a:r>
                        <a:rPr lang="en-US" dirty="0"/>
                        <a:t> (number in cohort)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</a:t>
                      </a:r>
                      <a:r>
                        <a:rPr lang="en-US" baseline="-25000" dirty="0"/>
                        <a:t>x</a:t>
                      </a:r>
                      <a:r>
                        <a:rPr lang="en-US" dirty="0"/>
                        <a:t> (survivorship to age x)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</a:t>
                      </a:r>
                      <a:r>
                        <a:rPr lang="en-US" baseline="-25000" dirty="0"/>
                        <a:t>x</a:t>
                      </a:r>
                      <a:r>
                        <a:rPr lang="en-US" dirty="0"/>
                        <a:t> (fecundity)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l</a:t>
                      </a:r>
                      <a:r>
                        <a:rPr lang="en-US" baseline="-25000" dirty="0" err="1"/>
                        <a:t>x</a:t>
                      </a:r>
                      <a:r>
                        <a:rPr lang="en-US" dirty="0" err="1"/>
                        <a:t>m</a:t>
                      </a:r>
                      <a:r>
                        <a:rPr lang="en-US" baseline="-25000" dirty="0" err="1"/>
                        <a:t>x</a:t>
                      </a:r>
                      <a:r>
                        <a:rPr lang="en-US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86095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98554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23390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63095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17655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411338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C4C83D8-2C72-926E-34F3-DB47283A5750}"/>
                  </a:ext>
                </a:extLst>
              </p:cNvPr>
              <p:cNvSpPr txBox="1"/>
              <p:nvPr/>
            </p:nvSpPr>
            <p:spPr>
              <a:xfrm>
                <a:off x="2543872" y="5701963"/>
                <a:ext cx="5873994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2200" b="1" dirty="0">
                    <a:solidFill>
                      <a:srgbClr val="C00000"/>
                    </a:solidFill>
                  </a:rPr>
                  <a:t>Net reproductive rate (R</a:t>
                </a:r>
                <a:r>
                  <a:rPr lang="en-US" sz="2200" b="1" baseline="-25000" dirty="0">
                    <a:solidFill>
                      <a:srgbClr val="C00000"/>
                    </a:solidFill>
                  </a:rPr>
                  <a:t>0</a:t>
                </a:r>
                <a:r>
                  <a:rPr lang="en-US" sz="2200" b="1" dirty="0">
                    <a:solidFill>
                      <a:srgbClr val="C00000"/>
                    </a:solidFill>
                  </a:rPr>
                  <a:t>)</a:t>
                </a:r>
                <a:r>
                  <a:rPr lang="en-US" sz="2200" b="1" dirty="0"/>
                  <a:t>: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2200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sz="2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sSub>
                          <m:sSubPr>
                            <m:ctrlPr>
                              <a:rPr lang="en-US" sz="2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=2.21</m:t>
                        </m:r>
                      </m:e>
                    </m:nary>
                  </m:oMath>
                </a14:m>
                <a:endParaRPr lang="en-US" sz="2200" dirty="0">
                  <a:latin typeface="+mj-lt"/>
                  <a:cs typeface="Franklin Gothic Medium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C4C83D8-2C72-926E-34F3-DB47283A57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3872" y="5701963"/>
                <a:ext cx="5873994" cy="430887"/>
              </a:xfrm>
              <a:prstGeom prst="rect">
                <a:avLst/>
              </a:prstGeom>
              <a:blipFill>
                <a:blip r:embed="rId3"/>
                <a:stretch>
                  <a:fillRect t="-117143" r="-216" b="-18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ight Brace 25">
            <a:extLst>
              <a:ext uri="{FF2B5EF4-FFF2-40B4-BE49-F238E27FC236}">
                <a16:creationId xmlns:a16="http://schemas.microsoft.com/office/drawing/2014/main" id="{DD353444-BD5A-9A05-6C71-33D6E6C0DD90}"/>
              </a:ext>
            </a:extLst>
          </p:cNvPr>
          <p:cNvSpPr/>
          <p:nvPr/>
        </p:nvSpPr>
        <p:spPr>
          <a:xfrm rot="5400000">
            <a:off x="7444596" y="4683018"/>
            <a:ext cx="355294" cy="1606779"/>
          </a:xfrm>
          <a:prstGeom prst="righ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0445E73-3DF2-6C45-83E7-39CCB831FF55}"/>
                  </a:ext>
                </a:extLst>
              </p:cNvPr>
              <p:cNvSpPr txBox="1"/>
              <p:nvPr/>
            </p:nvSpPr>
            <p:spPr>
              <a:xfrm>
                <a:off x="1546375" y="6248311"/>
                <a:ext cx="7130950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2200" dirty="0"/>
                  <a:t>(pop grows at </a:t>
                </a:r>
                <a14:m>
                  <m:oMath xmlns:m="http://schemas.openxmlformats.org/officeDocument/2006/math">
                    <m:r>
                      <a:rPr lang="en-US" sz="2200" b="1" i="1" dirty="0" smtClean="0"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sz="2200" b="1" i="1" baseline="-25000" dirty="0" smtClean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sz="2200" dirty="0"/>
                  <a:t> &gt;1 and declines at </a:t>
                </a:r>
                <a14:m>
                  <m:oMath xmlns:m="http://schemas.openxmlformats.org/officeDocument/2006/math">
                    <m:r>
                      <a:rPr lang="en-US" sz="2200" b="1" i="1" dirty="0" smtClean="0"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sz="2200" b="1" i="1" baseline="-25000" dirty="0" smtClean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sz="2200" dirty="0"/>
                  <a:t> &lt; 1)</a:t>
                </a:r>
                <a:endParaRPr lang="en-US" sz="2200" dirty="0">
                  <a:latin typeface="+mj-lt"/>
                  <a:cs typeface="Franklin Gothic Medium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0445E73-3DF2-6C45-83E7-39CCB831FF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6375" y="6248311"/>
                <a:ext cx="7130950" cy="430887"/>
              </a:xfrm>
              <a:prstGeom prst="rect">
                <a:avLst/>
              </a:prstGeom>
              <a:blipFill>
                <a:blip r:embed="rId4"/>
                <a:stretch>
                  <a:fillRect t="-11429" r="-1066" b="-2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6094873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F696A1C-45EC-0500-C0D9-77E12DFD1469}"/>
              </a:ext>
            </a:extLst>
          </p:cNvPr>
          <p:cNvSpPr/>
          <p:nvPr/>
        </p:nvSpPr>
        <p:spPr>
          <a:xfrm>
            <a:off x="5614820" y="1059653"/>
            <a:ext cx="1068005" cy="1110836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Age</a:t>
            </a:r>
            <a:r>
              <a:rPr lang="en-US" sz="2200" baseline="-250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0A66E-14FC-9490-514E-7F4B15169425}"/>
              </a:ext>
            </a:extLst>
          </p:cNvPr>
          <p:cNvSpPr/>
          <p:nvPr/>
        </p:nvSpPr>
        <p:spPr>
          <a:xfrm>
            <a:off x="7412878" y="1122174"/>
            <a:ext cx="1068005" cy="1110836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Age</a:t>
            </a:r>
            <a:r>
              <a:rPr lang="en-US" sz="2200" baseline="-25000" dirty="0">
                <a:solidFill>
                  <a:schemeClr val="bg1"/>
                </a:solidFill>
              </a:rPr>
              <a:t>2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26D0A65-B8DE-E62E-A810-3A2266DECA0B}"/>
              </a:ext>
            </a:extLst>
          </p:cNvPr>
          <p:cNvCxnSpPr>
            <a:cxnSpLocks/>
          </p:cNvCxnSpPr>
          <p:nvPr/>
        </p:nvCxnSpPr>
        <p:spPr>
          <a:xfrm>
            <a:off x="6747553" y="1667399"/>
            <a:ext cx="63568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urved Connector 8">
            <a:extLst>
              <a:ext uri="{FF2B5EF4-FFF2-40B4-BE49-F238E27FC236}">
                <a16:creationId xmlns:a16="http://schemas.microsoft.com/office/drawing/2014/main" id="{FE79CBD2-5EBC-2FEA-5226-900D30F6C4A6}"/>
              </a:ext>
            </a:extLst>
          </p:cNvPr>
          <p:cNvCxnSpPr>
            <a:cxnSpLocks/>
            <a:stCxn id="7" idx="0"/>
            <a:endCxn id="6" idx="0"/>
          </p:cNvCxnSpPr>
          <p:nvPr/>
        </p:nvCxnSpPr>
        <p:spPr>
          <a:xfrm rot="16200000" flipV="1">
            <a:off x="7016592" y="191885"/>
            <a:ext cx="62521" cy="1798058"/>
          </a:xfrm>
          <a:prstGeom prst="curvedConnector3">
            <a:avLst>
              <a:gd name="adj1" fmla="val 465637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E11AF108-E2F0-EB7D-4543-6EB8DE0E1BAC}"/>
              </a:ext>
            </a:extLst>
          </p:cNvPr>
          <p:cNvSpPr/>
          <p:nvPr/>
        </p:nvSpPr>
        <p:spPr>
          <a:xfrm>
            <a:off x="7502239" y="497444"/>
            <a:ext cx="3706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F</a:t>
            </a:r>
            <a:r>
              <a:rPr lang="en-US" baseline="-25000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2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40444FA-EE77-573F-8858-4655CE403C1B}"/>
              </a:ext>
            </a:extLst>
          </p:cNvPr>
          <p:cNvSpPr/>
          <p:nvPr/>
        </p:nvSpPr>
        <p:spPr>
          <a:xfrm>
            <a:off x="6872964" y="1663590"/>
            <a:ext cx="3497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s</a:t>
            </a:r>
            <a:r>
              <a:rPr lang="en-US" baseline="-25000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1</a:t>
            </a:r>
            <a:endParaRPr lang="en-US" dirty="0">
              <a:solidFill>
                <a:srgbClr val="000000"/>
              </a:solidFill>
              <a:effectLst/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38BC713-E9E7-7709-B0BA-A25B8589F080}"/>
              </a:ext>
            </a:extLst>
          </p:cNvPr>
          <p:cNvSpPr/>
          <p:nvPr/>
        </p:nvSpPr>
        <p:spPr>
          <a:xfrm>
            <a:off x="102381" y="49909"/>
            <a:ext cx="3225338" cy="95410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0000"/>
                </a:solidFill>
                <a:effectLst/>
                <a:latin typeface="Helvetica" pitchFamily="2" charset="0"/>
              </a:rPr>
              <a:t>The structured</a:t>
            </a:r>
            <a:endParaRPr lang="en-US" sz="2800" dirty="0">
              <a:solidFill>
                <a:srgbClr val="000000"/>
              </a:solidFill>
              <a:effectLst/>
              <a:latin typeface="Helvetica" pitchFamily="2" charset="0"/>
            </a:endParaRPr>
          </a:p>
          <a:p>
            <a:r>
              <a:rPr lang="en-US" sz="2800" b="1" dirty="0">
                <a:solidFill>
                  <a:srgbClr val="000000"/>
                </a:solidFill>
                <a:effectLst/>
                <a:latin typeface="Helvetica" pitchFamily="2" charset="0"/>
              </a:rPr>
              <a:t>population model</a:t>
            </a:r>
            <a:endParaRPr lang="en-US" sz="2800" dirty="0">
              <a:solidFill>
                <a:srgbClr val="000000"/>
              </a:solidFill>
              <a:effectLst/>
              <a:latin typeface="Helvetica" pitchFamily="2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E48C7A5-C833-0912-3D5E-91D8503F8482}"/>
              </a:ext>
            </a:extLst>
          </p:cNvPr>
          <p:cNvSpPr/>
          <p:nvPr/>
        </p:nvSpPr>
        <p:spPr>
          <a:xfrm>
            <a:off x="9203835" y="1101393"/>
            <a:ext cx="1068005" cy="1110836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Age</a:t>
            </a:r>
            <a:r>
              <a:rPr lang="en-US" sz="2200" baseline="-250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C03C8A5-C7D1-1E87-B4E8-7BE9DB333AF3}"/>
              </a:ext>
            </a:extLst>
          </p:cNvPr>
          <p:cNvSpPr/>
          <p:nvPr/>
        </p:nvSpPr>
        <p:spPr>
          <a:xfrm>
            <a:off x="10973554" y="1118045"/>
            <a:ext cx="1068005" cy="1110836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Age</a:t>
            </a:r>
            <a:r>
              <a:rPr lang="en-US" sz="2200" baseline="-25000" dirty="0">
                <a:solidFill>
                  <a:schemeClr val="bg1"/>
                </a:solidFill>
              </a:rPr>
              <a:t>4</a:t>
            </a:r>
          </a:p>
        </p:txBody>
      </p:sp>
      <p:cxnSp>
        <p:nvCxnSpPr>
          <p:cNvPr id="29" name="Curved Connector 28">
            <a:extLst>
              <a:ext uri="{FF2B5EF4-FFF2-40B4-BE49-F238E27FC236}">
                <a16:creationId xmlns:a16="http://schemas.microsoft.com/office/drawing/2014/main" id="{47335A30-4D77-6456-FF96-1B3D9C77AE92}"/>
              </a:ext>
            </a:extLst>
          </p:cNvPr>
          <p:cNvCxnSpPr>
            <a:cxnSpLocks/>
            <a:stCxn id="17" idx="0"/>
            <a:endCxn id="6" idx="0"/>
          </p:cNvCxnSpPr>
          <p:nvPr/>
        </p:nvCxnSpPr>
        <p:spPr>
          <a:xfrm rot="16200000" flipV="1">
            <a:off x="7922461" y="-713985"/>
            <a:ext cx="41740" cy="3589015"/>
          </a:xfrm>
          <a:prstGeom prst="curvedConnector3">
            <a:avLst>
              <a:gd name="adj1" fmla="val 171972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1931D421-A09B-677A-0DE9-5CA4FD733F5A}"/>
              </a:ext>
            </a:extLst>
          </p:cNvPr>
          <p:cNvSpPr/>
          <p:nvPr/>
        </p:nvSpPr>
        <p:spPr>
          <a:xfrm>
            <a:off x="9272252" y="401407"/>
            <a:ext cx="3706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F</a:t>
            </a:r>
            <a:r>
              <a:rPr lang="en-US" baseline="-25000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3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3AC45C7-44F2-AB58-E957-4BB6D813837B}"/>
              </a:ext>
            </a:extLst>
          </p:cNvPr>
          <p:cNvSpPr/>
          <p:nvPr/>
        </p:nvSpPr>
        <p:spPr>
          <a:xfrm>
            <a:off x="11111170" y="312778"/>
            <a:ext cx="3706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F</a:t>
            </a:r>
            <a:r>
              <a:rPr lang="en-US" baseline="-25000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4</a:t>
            </a:r>
          </a:p>
        </p:txBody>
      </p:sp>
      <p:cxnSp>
        <p:nvCxnSpPr>
          <p:cNvPr id="39" name="Curved Connector 38">
            <a:extLst>
              <a:ext uri="{FF2B5EF4-FFF2-40B4-BE49-F238E27FC236}">
                <a16:creationId xmlns:a16="http://schemas.microsoft.com/office/drawing/2014/main" id="{D72AF380-22F4-5B45-38CB-591D2E71BDAF}"/>
              </a:ext>
            </a:extLst>
          </p:cNvPr>
          <p:cNvCxnSpPr>
            <a:cxnSpLocks/>
            <a:stCxn id="19" idx="0"/>
            <a:endCxn id="6" idx="0"/>
          </p:cNvCxnSpPr>
          <p:nvPr/>
        </p:nvCxnSpPr>
        <p:spPr>
          <a:xfrm rot="16200000" flipV="1">
            <a:off x="8798994" y="-1590518"/>
            <a:ext cx="58392" cy="5358734"/>
          </a:xfrm>
          <a:prstGeom prst="curvedConnector3">
            <a:avLst>
              <a:gd name="adj1" fmla="val 1757594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A05CCB20-3C42-767D-87A3-F6210A3F1087}"/>
              </a:ext>
            </a:extLst>
          </p:cNvPr>
          <p:cNvCxnSpPr>
            <a:cxnSpLocks/>
          </p:cNvCxnSpPr>
          <p:nvPr/>
        </p:nvCxnSpPr>
        <p:spPr>
          <a:xfrm>
            <a:off x="8542060" y="1683386"/>
            <a:ext cx="63568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09E488CE-1B8F-8138-B347-F8A05764FE6B}"/>
              </a:ext>
            </a:extLst>
          </p:cNvPr>
          <p:cNvSpPr/>
          <p:nvPr/>
        </p:nvSpPr>
        <p:spPr>
          <a:xfrm>
            <a:off x="8667471" y="1679577"/>
            <a:ext cx="3497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s</a:t>
            </a:r>
            <a:r>
              <a:rPr lang="en-US" baseline="-25000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2</a:t>
            </a:r>
            <a:endParaRPr lang="en-US" dirty="0">
              <a:solidFill>
                <a:srgbClr val="000000"/>
              </a:solidFill>
              <a:effectLst/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B0D30529-5EF5-53CA-C41B-BD49CE005BE3}"/>
              </a:ext>
            </a:extLst>
          </p:cNvPr>
          <p:cNvCxnSpPr>
            <a:cxnSpLocks/>
          </p:cNvCxnSpPr>
          <p:nvPr/>
        </p:nvCxnSpPr>
        <p:spPr>
          <a:xfrm>
            <a:off x="10309290" y="1667399"/>
            <a:ext cx="63568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5B5B36BD-AF4A-53EB-F0C2-73FF3133D6EA}"/>
              </a:ext>
            </a:extLst>
          </p:cNvPr>
          <p:cNvSpPr/>
          <p:nvPr/>
        </p:nvSpPr>
        <p:spPr>
          <a:xfrm>
            <a:off x="10434701" y="1663590"/>
            <a:ext cx="3497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s</a:t>
            </a:r>
            <a:r>
              <a:rPr lang="en-US" baseline="-25000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3</a:t>
            </a:r>
            <a:endParaRPr lang="en-US" dirty="0">
              <a:solidFill>
                <a:srgbClr val="000000"/>
              </a:solidFill>
              <a:effectLst/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3483930-DE8C-B63F-6C2F-1AEE6F9576F6}"/>
              </a:ext>
            </a:extLst>
          </p:cNvPr>
          <p:cNvSpPr/>
          <p:nvPr/>
        </p:nvSpPr>
        <p:spPr>
          <a:xfrm>
            <a:off x="6226167" y="4535696"/>
            <a:ext cx="44114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Helvetica" pitchFamily="2" charset="0"/>
              </a:rPr>
              <a:t>x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7473E30-80DC-98CA-277F-71A7FC5640BD}"/>
              </a:ext>
            </a:extLst>
          </p:cNvPr>
          <p:cNvSpPr/>
          <p:nvPr/>
        </p:nvSpPr>
        <p:spPr>
          <a:xfrm>
            <a:off x="7384309" y="4530659"/>
            <a:ext cx="44114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Helvetica" pitchFamily="2" charset="0"/>
              </a:rPr>
              <a:t>=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55F2713-39E0-6E05-8602-35965FCC4242}"/>
              </a:ext>
            </a:extLst>
          </p:cNvPr>
          <p:cNvSpPr txBox="1"/>
          <p:nvPr/>
        </p:nvSpPr>
        <p:spPr>
          <a:xfrm>
            <a:off x="6195775" y="3313627"/>
            <a:ext cx="65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78F429B0-676B-8E57-CFA6-D136988780A6}"/>
              </a:ext>
            </a:extLst>
          </p:cNvPr>
          <p:cNvSpPr/>
          <p:nvPr/>
        </p:nvSpPr>
        <p:spPr>
          <a:xfrm>
            <a:off x="102381" y="1685610"/>
            <a:ext cx="3982817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600" dirty="0">
                <a:solidFill>
                  <a:srgbClr val="000000"/>
                </a:solidFill>
                <a:effectLst/>
                <a:latin typeface="Helvetica Light" panose="020B0403020202020204" pitchFamily="34" charset="0"/>
              </a:rPr>
              <a:t>Demographers collect these rates in life tables</a:t>
            </a: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24D635BA-B24A-E402-0D91-496707A8589C}"/>
              </a:ext>
            </a:extLst>
          </p:cNvPr>
          <p:cNvCxnSpPr>
            <a:cxnSpLocks/>
          </p:cNvCxnSpPr>
          <p:nvPr/>
        </p:nvCxnSpPr>
        <p:spPr>
          <a:xfrm>
            <a:off x="2856286" y="4783694"/>
            <a:ext cx="52647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8" name="Table 19">
            <a:extLst>
              <a:ext uri="{FF2B5EF4-FFF2-40B4-BE49-F238E27FC236}">
                <a16:creationId xmlns:a16="http://schemas.microsoft.com/office/drawing/2014/main" id="{A4A0627C-BA10-34D9-F7E7-9E5E401203E4}"/>
              </a:ext>
            </a:extLst>
          </p:cNvPr>
          <p:cNvGraphicFramePr>
            <a:graphicFrameLocks noGrp="1"/>
          </p:cNvGraphicFramePr>
          <p:nvPr/>
        </p:nvGraphicFramePr>
        <p:xfrm>
          <a:off x="297633" y="2696321"/>
          <a:ext cx="8128000" cy="24942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2909356371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611802161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359397925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393837580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795704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x (age)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N</a:t>
                      </a:r>
                      <a:r>
                        <a:rPr lang="en-US" baseline="-25000" dirty="0" err="1"/>
                        <a:t>x</a:t>
                      </a:r>
                      <a:r>
                        <a:rPr lang="en-US" dirty="0"/>
                        <a:t> (number in cohort)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</a:t>
                      </a:r>
                      <a:r>
                        <a:rPr lang="en-US" baseline="-25000" dirty="0"/>
                        <a:t>x</a:t>
                      </a:r>
                      <a:r>
                        <a:rPr lang="en-US" dirty="0"/>
                        <a:t> (survivorship to age x)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</a:t>
                      </a:r>
                      <a:r>
                        <a:rPr lang="en-US" baseline="-25000" dirty="0"/>
                        <a:t>x</a:t>
                      </a:r>
                      <a:r>
                        <a:rPr lang="en-US" dirty="0"/>
                        <a:t> (fecundity)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l</a:t>
                      </a:r>
                      <a:r>
                        <a:rPr lang="en-US" baseline="-25000" dirty="0" err="1"/>
                        <a:t>x</a:t>
                      </a:r>
                      <a:r>
                        <a:rPr lang="en-US" dirty="0" err="1"/>
                        <a:t>m</a:t>
                      </a:r>
                      <a:r>
                        <a:rPr lang="en-US" baseline="-25000" dirty="0" err="1"/>
                        <a:t>x</a:t>
                      </a:r>
                      <a:r>
                        <a:rPr lang="en-US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86095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98554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23390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63095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17655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411338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C4C83D8-2C72-926E-34F3-DB47283A5750}"/>
                  </a:ext>
                </a:extLst>
              </p:cNvPr>
              <p:cNvSpPr txBox="1"/>
              <p:nvPr/>
            </p:nvSpPr>
            <p:spPr>
              <a:xfrm>
                <a:off x="2543872" y="5701963"/>
                <a:ext cx="5873994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2200" b="1" dirty="0">
                    <a:solidFill>
                      <a:srgbClr val="C00000"/>
                    </a:solidFill>
                  </a:rPr>
                  <a:t>Net reproductive rate (R</a:t>
                </a:r>
                <a:r>
                  <a:rPr lang="en-US" sz="2200" b="1" baseline="-25000" dirty="0">
                    <a:solidFill>
                      <a:srgbClr val="C00000"/>
                    </a:solidFill>
                  </a:rPr>
                  <a:t>0</a:t>
                </a:r>
                <a:r>
                  <a:rPr lang="en-US" sz="2200" b="1" dirty="0">
                    <a:solidFill>
                      <a:srgbClr val="C00000"/>
                    </a:solidFill>
                  </a:rPr>
                  <a:t>):</a:t>
                </a:r>
                <a:r>
                  <a:rPr lang="en-US" sz="2200" b="1" dirty="0"/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2200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sz="2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sSub>
                          <m:sSubPr>
                            <m:ctrlPr>
                              <a:rPr lang="en-US" sz="2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=2.21</m:t>
                        </m:r>
                      </m:e>
                    </m:nary>
                  </m:oMath>
                </a14:m>
                <a:endParaRPr lang="en-US" sz="2200" dirty="0">
                  <a:latin typeface="+mj-lt"/>
                  <a:cs typeface="Franklin Gothic Medium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C4C83D8-2C72-926E-34F3-DB47283A57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3872" y="5701963"/>
                <a:ext cx="5873994" cy="430887"/>
              </a:xfrm>
              <a:prstGeom prst="rect">
                <a:avLst/>
              </a:prstGeom>
              <a:blipFill>
                <a:blip r:embed="rId3"/>
                <a:stretch>
                  <a:fillRect t="-117143" r="-216" b="-18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ight Brace 25">
            <a:extLst>
              <a:ext uri="{FF2B5EF4-FFF2-40B4-BE49-F238E27FC236}">
                <a16:creationId xmlns:a16="http://schemas.microsoft.com/office/drawing/2014/main" id="{DD353444-BD5A-9A05-6C71-33D6E6C0DD90}"/>
              </a:ext>
            </a:extLst>
          </p:cNvPr>
          <p:cNvSpPr/>
          <p:nvPr/>
        </p:nvSpPr>
        <p:spPr>
          <a:xfrm rot="5400000">
            <a:off x="7444596" y="4683018"/>
            <a:ext cx="355294" cy="1606779"/>
          </a:xfrm>
          <a:prstGeom prst="righ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0445E73-3DF2-6C45-83E7-39CCB831FF55}"/>
                  </a:ext>
                </a:extLst>
              </p:cNvPr>
              <p:cNvSpPr txBox="1"/>
              <p:nvPr/>
            </p:nvSpPr>
            <p:spPr>
              <a:xfrm>
                <a:off x="2606889" y="6213325"/>
                <a:ext cx="713095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2400" b="1" dirty="0">
                    <a:solidFill>
                      <a:srgbClr val="C00000"/>
                    </a:solidFill>
                    <a:latin typeface="Helvetica" pitchFamily="2" charset="0"/>
                    <a:sym typeface="Symbol" pitchFamily="2" charset="2"/>
                  </a:rPr>
                  <a:t></a:t>
                </a:r>
                <a:r>
                  <a:rPr lang="en-US" sz="2400" dirty="0">
                    <a:latin typeface="Helvetica" pitchFamily="2" charset="0"/>
                    <a:sym typeface="Symbol" pitchFamily="2" charset="2"/>
                  </a:rPr>
                  <a:t> =</a:t>
                </a:r>
                <a:r>
                  <a:rPr lang="en-US" sz="2400" dirty="0">
                    <a:solidFill>
                      <a:srgbClr val="FF0000"/>
                    </a:solidFill>
                    <a:latin typeface="Helvetica" pitchFamily="2" charset="0"/>
                    <a:sym typeface="Symbol" pitchFamily="2" charset="2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1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𝑹</m:t>
                        </m:r>
                        <m:r>
                          <a:rPr lang="en-US" sz="2200" b="1" i="1" baseline="-25000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e>
                      <m:sup>
                        <m:r>
                          <a:rPr lang="en-US" sz="2200" b="0" i="1" dirty="0" smtClean="0">
                            <a:latin typeface="Cambria Math" panose="02040503050406030204" pitchFamily="18" charset="0"/>
                          </a:rPr>
                          <m:t>1/</m:t>
                        </m:r>
                        <m:r>
                          <a:rPr lang="en-US" sz="2200" b="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sup>
                    </m:sSup>
                  </m:oMath>
                </a14:m>
                <a:r>
                  <a:rPr lang="en-US" sz="2200" dirty="0"/>
                  <a:t> where G = length of a generation (often 1 year)</a:t>
                </a:r>
                <a:endParaRPr lang="en-US" sz="2200" dirty="0">
                  <a:latin typeface="+mj-lt"/>
                  <a:cs typeface="Franklin Gothic Medium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0445E73-3DF2-6C45-83E7-39CCB831FF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6889" y="6213325"/>
                <a:ext cx="7130950" cy="461665"/>
              </a:xfrm>
              <a:prstGeom prst="rect">
                <a:avLst/>
              </a:prstGeom>
              <a:blipFill>
                <a:blip r:embed="rId4"/>
                <a:stretch>
                  <a:fillRect t="-13514" r="-1068" b="-324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26707814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F696A1C-45EC-0500-C0D9-77E12DFD1469}"/>
              </a:ext>
            </a:extLst>
          </p:cNvPr>
          <p:cNvSpPr/>
          <p:nvPr/>
        </p:nvSpPr>
        <p:spPr>
          <a:xfrm>
            <a:off x="5614820" y="1059653"/>
            <a:ext cx="1068005" cy="1110836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Age</a:t>
            </a:r>
            <a:r>
              <a:rPr lang="en-US" sz="2200" baseline="-250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0A66E-14FC-9490-514E-7F4B15169425}"/>
              </a:ext>
            </a:extLst>
          </p:cNvPr>
          <p:cNvSpPr/>
          <p:nvPr/>
        </p:nvSpPr>
        <p:spPr>
          <a:xfrm>
            <a:off x="7412878" y="1122174"/>
            <a:ext cx="1068005" cy="1110836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Age</a:t>
            </a:r>
            <a:r>
              <a:rPr lang="en-US" sz="2200" baseline="-25000" dirty="0">
                <a:solidFill>
                  <a:schemeClr val="bg1"/>
                </a:solidFill>
              </a:rPr>
              <a:t>2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26D0A65-B8DE-E62E-A810-3A2266DECA0B}"/>
              </a:ext>
            </a:extLst>
          </p:cNvPr>
          <p:cNvCxnSpPr>
            <a:cxnSpLocks/>
          </p:cNvCxnSpPr>
          <p:nvPr/>
        </p:nvCxnSpPr>
        <p:spPr>
          <a:xfrm>
            <a:off x="6747553" y="1667399"/>
            <a:ext cx="63568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urved Connector 8">
            <a:extLst>
              <a:ext uri="{FF2B5EF4-FFF2-40B4-BE49-F238E27FC236}">
                <a16:creationId xmlns:a16="http://schemas.microsoft.com/office/drawing/2014/main" id="{FE79CBD2-5EBC-2FEA-5226-900D30F6C4A6}"/>
              </a:ext>
            </a:extLst>
          </p:cNvPr>
          <p:cNvCxnSpPr>
            <a:cxnSpLocks/>
            <a:stCxn id="7" idx="0"/>
            <a:endCxn id="6" idx="0"/>
          </p:cNvCxnSpPr>
          <p:nvPr/>
        </p:nvCxnSpPr>
        <p:spPr>
          <a:xfrm rot="16200000" flipV="1">
            <a:off x="7016592" y="191885"/>
            <a:ext cx="62521" cy="1798058"/>
          </a:xfrm>
          <a:prstGeom prst="curvedConnector3">
            <a:avLst>
              <a:gd name="adj1" fmla="val 465637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E11AF108-E2F0-EB7D-4543-6EB8DE0E1BAC}"/>
              </a:ext>
            </a:extLst>
          </p:cNvPr>
          <p:cNvSpPr/>
          <p:nvPr/>
        </p:nvSpPr>
        <p:spPr>
          <a:xfrm>
            <a:off x="7502239" y="497444"/>
            <a:ext cx="3706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F</a:t>
            </a:r>
            <a:r>
              <a:rPr lang="en-US" baseline="-25000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2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40444FA-EE77-573F-8858-4655CE403C1B}"/>
              </a:ext>
            </a:extLst>
          </p:cNvPr>
          <p:cNvSpPr/>
          <p:nvPr/>
        </p:nvSpPr>
        <p:spPr>
          <a:xfrm>
            <a:off x="6872964" y="1663590"/>
            <a:ext cx="3497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s</a:t>
            </a:r>
            <a:r>
              <a:rPr lang="en-US" baseline="-25000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1</a:t>
            </a:r>
            <a:endParaRPr lang="en-US" dirty="0">
              <a:solidFill>
                <a:srgbClr val="000000"/>
              </a:solidFill>
              <a:effectLst/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38BC713-E9E7-7709-B0BA-A25B8589F080}"/>
              </a:ext>
            </a:extLst>
          </p:cNvPr>
          <p:cNvSpPr/>
          <p:nvPr/>
        </p:nvSpPr>
        <p:spPr>
          <a:xfrm>
            <a:off x="102381" y="49909"/>
            <a:ext cx="3225338" cy="95410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0000"/>
                </a:solidFill>
                <a:effectLst/>
                <a:latin typeface="Helvetica" pitchFamily="2" charset="0"/>
              </a:rPr>
              <a:t>The structured</a:t>
            </a:r>
            <a:endParaRPr lang="en-US" sz="2800" dirty="0">
              <a:solidFill>
                <a:srgbClr val="000000"/>
              </a:solidFill>
              <a:effectLst/>
              <a:latin typeface="Helvetica" pitchFamily="2" charset="0"/>
            </a:endParaRPr>
          </a:p>
          <a:p>
            <a:r>
              <a:rPr lang="en-US" sz="2800" b="1" dirty="0">
                <a:solidFill>
                  <a:srgbClr val="000000"/>
                </a:solidFill>
                <a:effectLst/>
                <a:latin typeface="Helvetica" pitchFamily="2" charset="0"/>
              </a:rPr>
              <a:t>population model</a:t>
            </a:r>
            <a:endParaRPr lang="en-US" sz="2800" dirty="0">
              <a:solidFill>
                <a:srgbClr val="000000"/>
              </a:solidFill>
              <a:effectLst/>
              <a:latin typeface="Helvetica" pitchFamily="2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E48C7A5-C833-0912-3D5E-91D8503F8482}"/>
              </a:ext>
            </a:extLst>
          </p:cNvPr>
          <p:cNvSpPr/>
          <p:nvPr/>
        </p:nvSpPr>
        <p:spPr>
          <a:xfrm>
            <a:off x="9203835" y="1101393"/>
            <a:ext cx="1068005" cy="1110836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Age</a:t>
            </a:r>
            <a:r>
              <a:rPr lang="en-US" sz="2200" baseline="-250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C03C8A5-C7D1-1E87-B4E8-7BE9DB333AF3}"/>
              </a:ext>
            </a:extLst>
          </p:cNvPr>
          <p:cNvSpPr/>
          <p:nvPr/>
        </p:nvSpPr>
        <p:spPr>
          <a:xfrm>
            <a:off x="10973554" y="1118045"/>
            <a:ext cx="1068005" cy="1110836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Age</a:t>
            </a:r>
            <a:r>
              <a:rPr lang="en-US" sz="2200" baseline="-25000" dirty="0">
                <a:solidFill>
                  <a:schemeClr val="bg1"/>
                </a:solidFill>
              </a:rPr>
              <a:t>4</a:t>
            </a:r>
          </a:p>
        </p:txBody>
      </p:sp>
      <p:cxnSp>
        <p:nvCxnSpPr>
          <p:cNvPr id="29" name="Curved Connector 28">
            <a:extLst>
              <a:ext uri="{FF2B5EF4-FFF2-40B4-BE49-F238E27FC236}">
                <a16:creationId xmlns:a16="http://schemas.microsoft.com/office/drawing/2014/main" id="{47335A30-4D77-6456-FF96-1B3D9C77AE92}"/>
              </a:ext>
            </a:extLst>
          </p:cNvPr>
          <p:cNvCxnSpPr>
            <a:cxnSpLocks/>
            <a:stCxn id="17" idx="0"/>
            <a:endCxn id="6" idx="0"/>
          </p:cNvCxnSpPr>
          <p:nvPr/>
        </p:nvCxnSpPr>
        <p:spPr>
          <a:xfrm rot="16200000" flipV="1">
            <a:off x="7922461" y="-713985"/>
            <a:ext cx="41740" cy="3589015"/>
          </a:xfrm>
          <a:prstGeom prst="curvedConnector3">
            <a:avLst>
              <a:gd name="adj1" fmla="val 171972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1931D421-A09B-677A-0DE9-5CA4FD733F5A}"/>
              </a:ext>
            </a:extLst>
          </p:cNvPr>
          <p:cNvSpPr/>
          <p:nvPr/>
        </p:nvSpPr>
        <p:spPr>
          <a:xfrm>
            <a:off x="9272252" y="401407"/>
            <a:ext cx="3706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F</a:t>
            </a:r>
            <a:r>
              <a:rPr lang="en-US" baseline="-25000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3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3AC45C7-44F2-AB58-E957-4BB6D813837B}"/>
              </a:ext>
            </a:extLst>
          </p:cNvPr>
          <p:cNvSpPr/>
          <p:nvPr/>
        </p:nvSpPr>
        <p:spPr>
          <a:xfrm>
            <a:off x="11111170" y="312778"/>
            <a:ext cx="3706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F</a:t>
            </a:r>
            <a:r>
              <a:rPr lang="en-US" baseline="-25000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4</a:t>
            </a:r>
          </a:p>
        </p:txBody>
      </p:sp>
      <p:cxnSp>
        <p:nvCxnSpPr>
          <p:cNvPr id="39" name="Curved Connector 38">
            <a:extLst>
              <a:ext uri="{FF2B5EF4-FFF2-40B4-BE49-F238E27FC236}">
                <a16:creationId xmlns:a16="http://schemas.microsoft.com/office/drawing/2014/main" id="{D72AF380-22F4-5B45-38CB-591D2E71BDAF}"/>
              </a:ext>
            </a:extLst>
          </p:cNvPr>
          <p:cNvCxnSpPr>
            <a:cxnSpLocks/>
            <a:stCxn id="19" idx="0"/>
            <a:endCxn id="6" idx="0"/>
          </p:cNvCxnSpPr>
          <p:nvPr/>
        </p:nvCxnSpPr>
        <p:spPr>
          <a:xfrm rot="16200000" flipV="1">
            <a:off x="8798994" y="-1590518"/>
            <a:ext cx="58392" cy="5358734"/>
          </a:xfrm>
          <a:prstGeom prst="curvedConnector3">
            <a:avLst>
              <a:gd name="adj1" fmla="val 1757594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A05CCB20-3C42-767D-87A3-F6210A3F1087}"/>
              </a:ext>
            </a:extLst>
          </p:cNvPr>
          <p:cNvCxnSpPr>
            <a:cxnSpLocks/>
          </p:cNvCxnSpPr>
          <p:nvPr/>
        </p:nvCxnSpPr>
        <p:spPr>
          <a:xfrm>
            <a:off x="8542060" y="1683386"/>
            <a:ext cx="63568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09E488CE-1B8F-8138-B347-F8A05764FE6B}"/>
              </a:ext>
            </a:extLst>
          </p:cNvPr>
          <p:cNvSpPr/>
          <p:nvPr/>
        </p:nvSpPr>
        <p:spPr>
          <a:xfrm>
            <a:off x="8667471" y="1679577"/>
            <a:ext cx="3497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s</a:t>
            </a:r>
            <a:r>
              <a:rPr lang="en-US" baseline="-25000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2</a:t>
            </a:r>
            <a:endParaRPr lang="en-US" dirty="0">
              <a:solidFill>
                <a:srgbClr val="000000"/>
              </a:solidFill>
              <a:effectLst/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B0D30529-5EF5-53CA-C41B-BD49CE005BE3}"/>
              </a:ext>
            </a:extLst>
          </p:cNvPr>
          <p:cNvCxnSpPr>
            <a:cxnSpLocks/>
          </p:cNvCxnSpPr>
          <p:nvPr/>
        </p:nvCxnSpPr>
        <p:spPr>
          <a:xfrm>
            <a:off x="10309290" y="1667399"/>
            <a:ext cx="63568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5B5B36BD-AF4A-53EB-F0C2-73FF3133D6EA}"/>
              </a:ext>
            </a:extLst>
          </p:cNvPr>
          <p:cNvSpPr/>
          <p:nvPr/>
        </p:nvSpPr>
        <p:spPr>
          <a:xfrm>
            <a:off x="10434701" y="1663590"/>
            <a:ext cx="3497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s</a:t>
            </a:r>
            <a:r>
              <a:rPr lang="en-US" baseline="-25000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3</a:t>
            </a:r>
            <a:endParaRPr lang="en-US" dirty="0">
              <a:solidFill>
                <a:srgbClr val="000000"/>
              </a:solidFill>
              <a:effectLst/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3483930-DE8C-B63F-6C2F-1AEE6F9576F6}"/>
              </a:ext>
            </a:extLst>
          </p:cNvPr>
          <p:cNvSpPr/>
          <p:nvPr/>
        </p:nvSpPr>
        <p:spPr>
          <a:xfrm>
            <a:off x="6226167" y="4535696"/>
            <a:ext cx="44114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Helvetica" pitchFamily="2" charset="0"/>
              </a:rPr>
              <a:t>x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7473E30-80DC-98CA-277F-71A7FC5640BD}"/>
              </a:ext>
            </a:extLst>
          </p:cNvPr>
          <p:cNvSpPr/>
          <p:nvPr/>
        </p:nvSpPr>
        <p:spPr>
          <a:xfrm>
            <a:off x="7384309" y="4530659"/>
            <a:ext cx="44114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Helvetica" pitchFamily="2" charset="0"/>
              </a:rPr>
              <a:t>=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55F2713-39E0-6E05-8602-35965FCC4242}"/>
              </a:ext>
            </a:extLst>
          </p:cNvPr>
          <p:cNvSpPr txBox="1"/>
          <p:nvPr/>
        </p:nvSpPr>
        <p:spPr>
          <a:xfrm>
            <a:off x="6195775" y="3313627"/>
            <a:ext cx="65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  <a:p>
            <a:endParaRPr lang="en-US" dirty="0"/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24D635BA-B24A-E402-0D91-496707A8589C}"/>
              </a:ext>
            </a:extLst>
          </p:cNvPr>
          <p:cNvCxnSpPr>
            <a:cxnSpLocks/>
          </p:cNvCxnSpPr>
          <p:nvPr/>
        </p:nvCxnSpPr>
        <p:spPr>
          <a:xfrm>
            <a:off x="2856286" y="4783694"/>
            <a:ext cx="52647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8" name="Table 19">
            <a:extLst>
              <a:ext uri="{FF2B5EF4-FFF2-40B4-BE49-F238E27FC236}">
                <a16:creationId xmlns:a16="http://schemas.microsoft.com/office/drawing/2014/main" id="{A4A0627C-BA10-34D9-F7E7-9E5E401203E4}"/>
              </a:ext>
            </a:extLst>
          </p:cNvPr>
          <p:cNvGraphicFramePr>
            <a:graphicFrameLocks noGrp="1"/>
          </p:cNvGraphicFramePr>
          <p:nvPr/>
        </p:nvGraphicFramePr>
        <p:xfrm>
          <a:off x="297633" y="2696321"/>
          <a:ext cx="8128000" cy="24942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2909356371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611802161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359397925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393837580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795704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x (age)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N</a:t>
                      </a:r>
                      <a:r>
                        <a:rPr lang="en-US" baseline="-25000" dirty="0" err="1"/>
                        <a:t>x</a:t>
                      </a:r>
                      <a:r>
                        <a:rPr lang="en-US" dirty="0"/>
                        <a:t> (number in cohort)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</a:t>
                      </a:r>
                      <a:r>
                        <a:rPr lang="en-US" baseline="-25000" dirty="0"/>
                        <a:t>x</a:t>
                      </a:r>
                      <a:r>
                        <a:rPr lang="en-US" dirty="0"/>
                        <a:t> (survivorship to age x)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</a:t>
                      </a:r>
                      <a:r>
                        <a:rPr lang="en-US" baseline="-25000" dirty="0"/>
                        <a:t>x</a:t>
                      </a:r>
                      <a:r>
                        <a:rPr lang="en-US" dirty="0"/>
                        <a:t> (fecundity)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l</a:t>
                      </a:r>
                      <a:r>
                        <a:rPr lang="en-US" baseline="-25000" dirty="0" err="1"/>
                        <a:t>x</a:t>
                      </a:r>
                      <a:r>
                        <a:rPr lang="en-US" dirty="0" err="1"/>
                        <a:t>m</a:t>
                      </a:r>
                      <a:r>
                        <a:rPr lang="en-US" baseline="-25000" dirty="0" err="1"/>
                        <a:t>x</a:t>
                      </a:r>
                      <a:r>
                        <a:rPr lang="en-US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86095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98554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23390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63095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17655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411338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C4C83D8-2C72-926E-34F3-DB47283A5750}"/>
                  </a:ext>
                </a:extLst>
              </p:cNvPr>
              <p:cNvSpPr txBox="1"/>
              <p:nvPr/>
            </p:nvSpPr>
            <p:spPr>
              <a:xfrm>
                <a:off x="1951461" y="6394442"/>
                <a:ext cx="5873994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2200" b="1" dirty="0">
                    <a:solidFill>
                      <a:srgbClr val="C00000"/>
                    </a:solidFill>
                  </a:rPr>
                  <a:t>Net reproductive rate (R</a:t>
                </a:r>
                <a:r>
                  <a:rPr lang="en-US" sz="2200" b="1" baseline="-25000" dirty="0">
                    <a:solidFill>
                      <a:srgbClr val="C00000"/>
                    </a:solidFill>
                  </a:rPr>
                  <a:t>0</a:t>
                </a:r>
                <a:r>
                  <a:rPr lang="en-US" sz="2200" b="1" dirty="0">
                    <a:solidFill>
                      <a:srgbClr val="C00000"/>
                    </a:solidFill>
                  </a:rPr>
                  <a:t>):</a:t>
                </a:r>
                <a:r>
                  <a:rPr lang="en-US" sz="2200" b="1" dirty="0"/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2200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sz="2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sSub>
                          <m:sSubPr>
                            <m:ctrlPr>
                              <a:rPr lang="en-US" sz="2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=…</m:t>
                        </m:r>
                      </m:e>
                    </m:nary>
                  </m:oMath>
                </a14:m>
                <a:endParaRPr lang="en-US" sz="2200" dirty="0">
                  <a:latin typeface="+mj-lt"/>
                  <a:cs typeface="Franklin Gothic Medium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C4C83D8-2C72-926E-34F3-DB47283A57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1461" y="6394442"/>
                <a:ext cx="5873994" cy="430887"/>
              </a:xfrm>
              <a:prstGeom prst="rect">
                <a:avLst/>
              </a:prstGeom>
              <a:blipFill>
                <a:blip r:embed="rId3"/>
                <a:stretch>
                  <a:fillRect t="-120000" b="-18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ight Brace 25">
            <a:extLst>
              <a:ext uri="{FF2B5EF4-FFF2-40B4-BE49-F238E27FC236}">
                <a16:creationId xmlns:a16="http://schemas.microsoft.com/office/drawing/2014/main" id="{DD353444-BD5A-9A05-6C71-33D6E6C0DD90}"/>
              </a:ext>
            </a:extLst>
          </p:cNvPr>
          <p:cNvSpPr/>
          <p:nvPr/>
        </p:nvSpPr>
        <p:spPr>
          <a:xfrm rot="5400000">
            <a:off x="7447041" y="5315296"/>
            <a:ext cx="355294" cy="1606779"/>
          </a:xfrm>
          <a:prstGeom prst="righ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4" descr="Orange Roughy - Good Fish Bad Fish">
            <a:extLst>
              <a:ext uri="{FF2B5EF4-FFF2-40B4-BE49-F238E27FC236}">
                <a16:creationId xmlns:a16="http://schemas.microsoft.com/office/drawing/2014/main" id="{93BBBC08-E513-E23B-3534-19C02CDD06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470" y="2992144"/>
            <a:ext cx="3393039" cy="1413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ight Brace 3">
            <a:extLst>
              <a:ext uri="{FF2B5EF4-FFF2-40B4-BE49-F238E27FC236}">
                <a16:creationId xmlns:a16="http://schemas.microsoft.com/office/drawing/2014/main" id="{236AA6E2-CE62-8314-D59F-8F314DE326C4}"/>
              </a:ext>
            </a:extLst>
          </p:cNvPr>
          <p:cNvSpPr/>
          <p:nvPr/>
        </p:nvSpPr>
        <p:spPr>
          <a:xfrm>
            <a:off x="8599458" y="5185825"/>
            <a:ext cx="260446" cy="765076"/>
          </a:xfrm>
          <a:prstGeom prst="righ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1F7A21-F7E5-7685-4DA7-C2F99C2C9D01}"/>
              </a:ext>
            </a:extLst>
          </p:cNvPr>
          <p:cNvSpPr txBox="1"/>
          <p:nvPr/>
        </p:nvSpPr>
        <p:spPr>
          <a:xfrm rot="5400000">
            <a:off x="7293313" y="4989706"/>
            <a:ext cx="78846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400" dirty="0">
                <a:latin typeface="+mj-lt"/>
                <a:cs typeface="Franklin Gothic Medium"/>
              </a:rPr>
              <a:t>…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7B55D15-0812-C604-6318-58BDFE598041}"/>
              </a:ext>
            </a:extLst>
          </p:cNvPr>
          <p:cNvSpPr txBox="1"/>
          <p:nvPr/>
        </p:nvSpPr>
        <p:spPr>
          <a:xfrm>
            <a:off x="9080837" y="5102769"/>
            <a:ext cx="242671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200" dirty="0"/>
              <a:t>Orange </a:t>
            </a:r>
            <a:r>
              <a:rPr lang="en-US" sz="2200" dirty="0" err="1"/>
              <a:t>roughy</a:t>
            </a:r>
            <a:r>
              <a:rPr lang="en-US" sz="2200" dirty="0"/>
              <a:t> can live up to 200 years!</a:t>
            </a:r>
            <a:endParaRPr lang="en-US" sz="2200" dirty="0">
              <a:latin typeface="+mj-lt"/>
              <a:cs typeface="Franklin Gothic Medium"/>
            </a:endParaRPr>
          </a:p>
        </p:txBody>
      </p:sp>
    </p:spTree>
    <p:extLst>
      <p:ext uri="{BB962C8B-B14F-4D97-AF65-F5344CB8AC3E}">
        <p14:creationId xmlns:p14="http://schemas.microsoft.com/office/powerpoint/2010/main" val="298983034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F696A1C-45EC-0500-C0D9-77E12DFD1469}"/>
              </a:ext>
            </a:extLst>
          </p:cNvPr>
          <p:cNvSpPr/>
          <p:nvPr/>
        </p:nvSpPr>
        <p:spPr>
          <a:xfrm>
            <a:off x="5614820" y="1059653"/>
            <a:ext cx="1068005" cy="1110836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Age</a:t>
            </a:r>
            <a:r>
              <a:rPr lang="en-US" sz="2200" baseline="-250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0A66E-14FC-9490-514E-7F4B15169425}"/>
              </a:ext>
            </a:extLst>
          </p:cNvPr>
          <p:cNvSpPr/>
          <p:nvPr/>
        </p:nvSpPr>
        <p:spPr>
          <a:xfrm>
            <a:off x="7412878" y="1122174"/>
            <a:ext cx="1068005" cy="1110836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Age</a:t>
            </a:r>
            <a:r>
              <a:rPr lang="en-US" sz="2200" baseline="-25000" dirty="0">
                <a:solidFill>
                  <a:schemeClr val="bg1"/>
                </a:solidFill>
              </a:rPr>
              <a:t>2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26D0A65-B8DE-E62E-A810-3A2266DECA0B}"/>
              </a:ext>
            </a:extLst>
          </p:cNvPr>
          <p:cNvCxnSpPr>
            <a:cxnSpLocks/>
          </p:cNvCxnSpPr>
          <p:nvPr/>
        </p:nvCxnSpPr>
        <p:spPr>
          <a:xfrm>
            <a:off x="6747553" y="1667399"/>
            <a:ext cx="63568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urved Connector 8">
            <a:extLst>
              <a:ext uri="{FF2B5EF4-FFF2-40B4-BE49-F238E27FC236}">
                <a16:creationId xmlns:a16="http://schemas.microsoft.com/office/drawing/2014/main" id="{FE79CBD2-5EBC-2FEA-5226-900D30F6C4A6}"/>
              </a:ext>
            </a:extLst>
          </p:cNvPr>
          <p:cNvCxnSpPr>
            <a:cxnSpLocks/>
            <a:stCxn id="7" idx="0"/>
            <a:endCxn id="6" idx="0"/>
          </p:cNvCxnSpPr>
          <p:nvPr/>
        </p:nvCxnSpPr>
        <p:spPr>
          <a:xfrm rot="16200000" flipV="1">
            <a:off x="7016592" y="191885"/>
            <a:ext cx="62521" cy="1798058"/>
          </a:xfrm>
          <a:prstGeom prst="curvedConnector3">
            <a:avLst>
              <a:gd name="adj1" fmla="val 465637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E11AF108-E2F0-EB7D-4543-6EB8DE0E1BAC}"/>
              </a:ext>
            </a:extLst>
          </p:cNvPr>
          <p:cNvSpPr/>
          <p:nvPr/>
        </p:nvSpPr>
        <p:spPr>
          <a:xfrm>
            <a:off x="7502239" y="497444"/>
            <a:ext cx="3706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F</a:t>
            </a:r>
            <a:r>
              <a:rPr lang="en-US" baseline="-25000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2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40444FA-EE77-573F-8858-4655CE403C1B}"/>
              </a:ext>
            </a:extLst>
          </p:cNvPr>
          <p:cNvSpPr/>
          <p:nvPr/>
        </p:nvSpPr>
        <p:spPr>
          <a:xfrm>
            <a:off x="6872964" y="1663590"/>
            <a:ext cx="3497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s</a:t>
            </a:r>
            <a:r>
              <a:rPr lang="en-US" baseline="-25000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1</a:t>
            </a:r>
            <a:endParaRPr lang="en-US" dirty="0">
              <a:solidFill>
                <a:srgbClr val="000000"/>
              </a:solidFill>
              <a:effectLst/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38BC713-E9E7-7709-B0BA-A25B8589F080}"/>
              </a:ext>
            </a:extLst>
          </p:cNvPr>
          <p:cNvSpPr/>
          <p:nvPr/>
        </p:nvSpPr>
        <p:spPr>
          <a:xfrm>
            <a:off x="102381" y="49909"/>
            <a:ext cx="3225338" cy="95410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0000"/>
                </a:solidFill>
                <a:effectLst/>
                <a:latin typeface="Helvetica" pitchFamily="2" charset="0"/>
              </a:rPr>
              <a:t>The structured</a:t>
            </a:r>
            <a:endParaRPr lang="en-US" sz="2800" dirty="0">
              <a:solidFill>
                <a:srgbClr val="000000"/>
              </a:solidFill>
              <a:effectLst/>
              <a:latin typeface="Helvetica" pitchFamily="2" charset="0"/>
            </a:endParaRPr>
          </a:p>
          <a:p>
            <a:r>
              <a:rPr lang="en-US" sz="2800" b="1" dirty="0">
                <a:solidFill>
                  <a:srgbClr val="000000"/>
                </a:solidFill>
                <a:effectLst/>
                <a:latin typeface="Helvetica" pitchFamily="2" charset="0"/>
              </a:rPr>
              <a:t>population model</a:t>
            </a:r>
            <a:endParaRPr lang="en-US" sz="2800" dirty="0">
              <a:solidFill>
                <a:srgbClr val="000000"/>
              </a:solidFill>
              <a:effectLst/>
              <a:latin typeface="Helvetica" pitchFamily="2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E48C7A5-C833-0912-3D5E-91D8503F8482}"/>
              </a:ext>
            </a:extLst>
          </p:cNvPr>
          <p:cNvSpPr/>
          <p:nvPr/>
        </p:nvSpPr>
        <p:spPr>
          <a:xfrm>
            <a:off x="9203835" y="1101393"/>
            <a:ext cx="1068005" cy="1110836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Age</a:t>
            </a:r>
            <a:r>
              <a:rPr lang="en-US" sz="2200" baseline="-250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C03C8A5-C7D1-1E87-B4E8-7BE9DB333AF3}"/>
              </a:ext>
            </a:extLst>
          </p:cNvPr>
          <p:cNvSpPr/>
          <p:nvPr/>
        </p:nvSpPr>
        <p:spPr>
          <a:xfrm>
            <a:off x="10973554" y="1118045"/>
            <a:ext cx="1068005" cy="1110836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Age</a:t>
            </a:r>
            <a:r>
              <a:rPr lang="en-US" sz="2200" baseline="-25000" dirty="0">
                <a:solidFill>
                  <a:schemeClr val="bg1"/>
                </a:solidFill>
              </a:rPr>
              <a:t>4</a:t>
            </a:r>
          </a:p>
        </p:txBody>
      </p:sp>
      <p:cxnSp>
        <p:nvCxnSpPr>
          <p:cNvPr id="29" name="Curved Connector 28">
            <a:extLst>
              <a:ext uri="{FF2B5EF4-FFF2-40B4-BE49-F238E27FC236}">
                <a16:creationId xmlns:a16="http://schemas.microsoft.com/office/drawing/2014/main" id="{47335A30-4D77-6456-FF96-1B3D9C77AE92}"/>
              </a:ext>
            </a:extLst>
          </p:cNvPr>
          <p:cNvCxnSpPr>
            <a:cxnSpLocks/>
            <a:stCxn id="17" idx="0"/>
            <a:endCxn id="6" idx="0"/>
          </p:cNvCxnSpPr>
          <p:nvPr/>
        </p:nvCxnSpPr>
        <p:spPr>
          <a:xfrm rot="16200000" flipV="1">
            <a:off x="7922461" y="-713985"/>
            <a:ext cx="41740" cy="3589015"/>
          </a:xfrm>
          <a:prstGeom prst="curvedConnector3">
            <a:avLst>
              <a:gd name="adj1" fmla="val 171972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1931D421-A09B-677A-0DE9-5CA4FD733F5A}"/>
              </a:ext>
            </a:extLst>
          </p:cNvPr>
          <p:cNvSpPr/>
          <p:nvPr/>
        </p:nvSpPr>
        <p:spPr>
          <a:xfrm>
            <a:off x="9272252" y="401407"/>
            <a:ext cx="3706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F</a:t>
            </a:r>
            <a:r>
              <a:rPr lang="en-US" baseline="-25000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3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3AC45C7-44F2-AB58-E957-4BB6D813837B}"/>
              </a:ext>
            </a:extLst>
          </p:cNvPr>
          <p:cNvSpPr/>
          <p:nvPr/>
        </p:nvSpPr>
        <p:spPr>
          <a:xfrm>
            <a:off x="11111170" y="312778"/>
            <a:ext cx="3706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F</a:t>
            </a:r>
            <a:r>
              <a:rPr lang="en-US" baseline="-25000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4</a:t>
            </a:r>
          </a:p>
        </p:txBody>
      </p:sp>
      <p:cxnSp>
        <p:nvCxnSpPr>
          <p:cNvPr id="39" name="Curved Connector 38">
            <a:extLst>
              <a:ext uri="{FF2B5EF4-FFF2-40B4-BE49-F238E27FC236}">
                <a16:creationId xmlns:a16="http://schemas.microsoft.com/office/drawing/2014/main" id="{D72AF380-22F4-5B45-38CB-591D2E71BDAF}"/>
              </a:ext>
            </a:extLst>
          </p:cNvPr>
          <p:cNvCxnSpPr>
            <a:cxnSpLocks/>
            <a:stCxn id="19" idx="0"/>
            <a:endCxn id="6" idx="0"/>
          </p:cNvCxnSpPr>
          <p:nvPr/>
        </p:nvCxnSpPr>
        <p:spPr>
          <a:xfrm rot="16200000" flipV="1">
            <a:off x="8798994" y="-1590518"/>
            <a:ext cx="58392" cy="5358734"/>
          </a:xfrm>
          <a:prstGeom prst="curvedConnector3">
            <a:avLst>
              <a:gd name="adj1" fmla="val 1757594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A05CCB20-3C42-767D-87A3-F6210A3F1087}"/>
              </a:ext>
            </a:extLst>
          </p:cNvPr>
          <p:cNvCxnSpPr>
            <a:cxnSpLocks/>
          </p:cNvCxnSpPr>
          <p:nvPr/>
        </p:nvCxnSpPr>
        <p:spPr>
          <a:xfrm>
            <a:off x="8542060" y="1683386"/>
            <a:ext cx="63568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09E488CE-1B8F-8138-B347-F8A05764FE6B}"/>
              </a:ext>
            </a:extLst>
          </p:cNvPr>
          <p:cNvSpPr/>
          <p:nvPr/>
        </p:nvSpPr>
        <p:spPr>
          <a:xfrm>
            <a:off x="8667471" y="1679577"/>
            <a:ext cx="3497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s</a:t>
            </a:r>
            <a:r>
              <a:rPr lang="en-US" baseline="-25000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2</a:t>
            </a:r>
            <a:endParaRPr lang="en-US" dirty="0">
              <a:solidFill>
                <a:srgbClr val="000000"/>
              </a:solidFill>
              <a:effectLst/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B0D30529-5EF5-53CA-C41B-BD49CE005BE3}"/>
              </a:ext>
            </a:extLst>
          </p:cNvPr>
          <p:cNvCxnSpPr>
            <a:cxnSpLocks/>
          </p:cNvCxnSpPr>
          <p:nvPr/>
        </p:nvCxnSpPr>
        <p:spPr>
          <a:xfrm>
            <a:off x="10309290" y="1667399"/>
            <a:ext cx="63568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5B5B36BD-AF4A-53EB-F0C2-73FF3133D6EA}"/>
              </a:ext>
            </a:extLst>
          </p:cNvPr>
          <p:cNvSpPr/>
          <p:nvPr/>
        </p:nvSpPr>
        <p:spPr>
          <a:xfrm>
            <a:off x="10434701" y="1663590"/>
            <a:ext cx="3497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s</a:t>
            </a:r>
            <a:r>
              <a:rPr lang="en-US" baseline="-25000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3</a:t>
            </a:r>
            <a:endParaRPr lang="en-US" dirty="0">
              <a:solidFill>
                <a:srgbClr val="000000"/>
              </a:solidFill>
              <a:effectLst/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55F2713-39E0-6E05-8602-35965FCC4242}"/>
              </a:ext>
            </a:extLst>
          </p:cNvPr>
          <p:cNvSpPr txBox="1"/>
          <p:nvPr/>
        </p:nvSpPr>
        <p:spPr>
          <a:xfrm>
            <a:off x="6195775" y="3313627"/>
            <a:ext cx="65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C4C83D8-2C72-926E-34F3-DB47283A5750}"/>
                  </a:ext>
                </a:extLst>
              </p:cNvPr>
              <p:cNvSpPr txBox="1"/>
              <p:nvPr/>
            </p:nvSpPr>
            <p:spPr>
              <a:xfrm>
                <a:off x="8174173" y="7296230"/>
                <a:ext cx="5873994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2200" b="1" dirty="0">
                    <a:solidFill>
                      <a:srgbClr val="C00000"/>
                    </a:solidFill>
                  </a:rPr>
                  <a:t>Net reproductive rate (R</a:t>
                </a:r>
                <a:r>
                  <a:rPr lang="en-US" sz="2200" b="1" baseline="-25000" dirty="0">
                    <a:solidFill>
                      <a:srgbClr val="C00000"/>
                    </a:solidFill>
                  </a:rPr>
                  <a:t>0</a:t>
                </a:r>
                <a:r>
                  <a:rPr lang="en-US" sz="2200" b="1" dirty="0">
                    <a:solidFill>
                      <a:srgbClr val="C00000"/>
                    </a:solidFill>
                  </a:rPr>
                  <a:t>):</a:t>
                </a:r>
                <a:r>
                  <a:rPr lang="en-US" sz="2200" b="1" dirty="0"/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2200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sz="2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sSub>
                          <m:sSubPr>
                            <m:ctrlPr>
                              <a:rPr lang="en-US" sz="2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=…</m:t>
                        </m:r>
                      </m:e>
                    </m:nary>
                  </m:oMath>
                </a14:m>
                <a:endParaRPr lang="en-US" sz="2200" dirty="0">
                  <a:latin typeface="+mj-lt"/>
                  <a:cs typeface="Franklin Gothic Medium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C4C83D8-2C72-926E-34F3-DB47283A57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4173" y="7296230"/>
                <a:ext cx="5873994" cy="430887"/>
              </a:xfrm>
              <a:prstGeom prst="rect">
                <a:avLst/>
              </a:prstGeom>
              <a:blipFill>
                <a:blip r:embed="rId3"/>
                <a:stretch>
                  <a:fillRect t="-120000" b="-18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 descr="Chart, scatter chart&#10;&#10;Description automatically generated">
            <a:extLst>
              <a:ext uri="{FF2B5EF4-FFF2-40B4-BE49-F238E27FC236}">
                <a16:creationId xmlns:a16="http://schemas.microsoft.com/office/drawing/2014/main" id="{647B931A-2D84-ACAC-DF51-F9E87973E0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114" y="2460432"/>
            <a:ext cx="4428293" cy="422101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5FC88EE-0BD7-6F9B-B6FF-C6D9695EAD4A}"/>
              </a:ext>
            </a:extLst>
          </p:cNvPr>
          <p:cNvSpPr txBox="1"/>
          <p:nvPr/>
        </p:nvSpPr>
        <p:spPr>
          <a:xfrm>
            <a:off x="3197111" y="6110885"/>
            <a:ext cx="902078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200" dirty="0">
                <a:cs typeface="Franklin Gothic Medium"/>
              </a:rPr>
              <a:t>Pankhurst &amp; Conroy 1987 </a:t>
            </a:r>
          </a:p>
          <a:p>
            <a:pPr algn="r"/>
            <a:r>
              <a:rPr lang="en-US" sz="2200" i="1" dirty="0">
                <a:cs typeface="Franklin Gothic Medium"/>
              </a:rPr>
              <a:t>NZ J of Marine &amp; Freshwater Res</a:t>
            </a:r>
            <a:endParaRPr lang="en-US" sz="2200" dirty="0">
              <a:latin typeface="+mj-lt"/>
              <a:cs typeface="Franklin Gothic Medium"/>
            </a:endParaRPr>
          </a:p>
        </p:txBody>
      </p:sp>
      <p:pic>
        <p:nvPicPr>
          <p:cNvPr id="23" name="Picture 4" descr="Orange Roughy - Good Fish Bad Fish">
            <a:extLst>
              <a:ext uri="{FF2B5EF4-FFF2-40B4-BE49-F238E27FC236}">
                <a16:creationId xmlns:a16="http://schemas.microsoft.com/office/drawing/2014/main" id="{1D226ED6-957E-8FBC-74AC-AC46935F16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260" y="1059652"/>
            <a:ext cx="3393039" cy="1413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558E017D-D78A-EE54-BEE4-9A874C7C3342}"/>
              </a:ext>
            </a:extLst>
          </p:cNvPr>
          <p:cNvSpPr txBox="1"/>
          <p:nvPr/>
        </p:nvSpPr>
        <p:spPr>
          <a:xfrm>
            <a:off x="363126" y="6449768"/>
            <a:ext cx="3291533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2200" dirty="0"/>
              <a:t>Standard length (cm)</a:t>
            </a:r>
            <a:endParaRPr lang="en-US" sz="2200" dirty="0">
              <a:latin typeface="+mj-lt"/>
              <a:cs typeface="Franklin Gothic Medium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773B4E2-E761-E636-1864-85BFB9231FB4}"/>
              </a:ext>
            </a:extLst>
          </p:cNvPr>
          <p:cNvSpPr txBox="1"/>
          <p:nvPr/>
        </p:nvSpPr>
        <p:spPr>
          <a:xfrm rot="16200000">
            <a:off x="-1419806" y="4109721"/>
            <a:ext cx="3291533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2200" dirty="0"/>
              <a:t>Absolute fecundity (x10</a:t>
            </a:r>
            <a:r>
              <a:rPr lang="en-US" sz="2200" baseline="30000" dirty="0"/>
              <a:t>3</a:t>
            </a:r>
            <a:r>
              <a:rPr lang="en-US" sz="2200" dirty="0"/>
              <a:t>)</a:t>
            </a:r>
            <a:endParaRPr lang="en-US" sz="2200" dirty="0">
              <a:latin typeface="+mj-lt"/>
              <a:cs typeface="Franklin Gothic Medium"/>
            </a:endParaRPr>
          </a:p>
        </p:txBody>
      </p:sp>
      <p:sp>
        <p:nvSpPr>
          <p:cNvPr id="32" name="Right Brace 31">
            <a:extLst>
              <a:ext uri="{FF2B5EF4-FFF2-40B4-BE49-F238E27FC236}">
                <a16:creationId xmlns:a16="http://schemas.microsoft.com/office/drawing/2014/main" id="{F3445EAA-E0A0-774E-D52A-CD3AFCB52057}"/>
              </a:ext>
            </a:extLst>
          </p:cNvPr>
          <p:cNvSpPr/>
          <p:nvPr/>
        </p:nvSpPr>
        <p:spPr>
          <a:xfrm>
            <a:off x="4487863" y="2473418"/>
            <a:ext cx="540008" cy="3703494"/>
          </a:xfrm>
          <a:prstGeom prst="rightBrace">
            <a:avLst>
              <a:gd name="adj1" fmla="val 8333"/>
              <a:gd name="adj2" fmla="val 10601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6A610DB-11FA-61D2-BC76-91270D812B2B}"/>
              </a:ext>
            </a:extLst>
          </p:cNvPr>
          <p:cNvSpPr txBox="1"/>
          <p:nvPr/>
        </p:nvSpPr>
        <p:spPr>
          <a:xfrm>
            <a:off x="4706024" y="2551413"/>
            <a:ext cx="242671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200" dirty="0"/>
              <a:t>Fecundity (eggs) increases in older, bigger fish!</a:t>
            </a:r>
            <a:endParaRPr lang="en-US" sz="2200" dirty="0">
              <a:latin typeface="+mj-lt"/>
              <a:cs typeface="Franklin Gothic Medium"/>
            </a:endParaRPr>
          </a:p>
        </p:txBody>
      </p:sp>
    </p:spTree>
    <p:extLst>
      <p:ext uri="{BB962C8B-B14F-4D97-AF65-F5344CB8AC3E}">
        <p14:creationId xmlns:p14="http://schemas.microsoft.com/office/powerpoint/2010/main" val="1712507524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F696A1C-45EC-0500-C0D9-77E12DFD1469}"/>
              </a:ext>
            </a:extLst>
          </p:cNvPr>
          <p:cNvSpPr/>
          <p:nvPr/>
        </p:nvSpPr>
        <p:spPr>
          <a:xfrm>
            <a:off x="5614820" y="1059653"/>
            <a:ext cx="1068005" cy="1110836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Age</a:t>
            </a:r>
            <a:r>
              <a:rPr lang="en-US" sz="2200" baseline="-250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0A66E-14FC-9490-514E-7F4B15169425}"/>
              </a:ext>
            </a:extLst>
          </p:cNvPr>
          <p:cNvSpPr/>
          <p:nvPr/>
        </p:nvSpPr>
        <p:spPr>
          <a:xfrm>
            <a:off x="7412878" y="1122174"/>
            <a:ext cx="1068005" cy="1110836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Age</a:t>
            </a:r>
            <a:r>
              <a:rPr lang="en-US" sz="2200" baseline="-25000" dirty="0">
                <a:solidFill>
                  <a:schemeClr val="bg1"/>
                </a:solidFill>
              </a:rPr>
              <a:t>2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26D0A65-B8DE-E62E-A810-3A2266DECA0B}"/>
              </a:ext>
            </a:extLst>
          </p:cNvPr>
          <p:cNvCxnSpPr>
            <a:cxnSpLocks/>
          </p:cNvCxnSpPr>
          <p:nvPr/>
        </p:nvCxnSpPr>
        <p:spPr>
          <a:xfrm>
            <a:off x="6747553" y="1667399"/>
            <a:ext cx="63568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urved Connector 8">
            <a:extLst>
              <a:ext uri="{FF2B5EF4-FFF2-40B4-BE49-F238E27FC236}">
                <a16:creationId xmlns:a16="http://schemas.microsoft.com/office/drawing/2014/main" id="{FE79CBD2-5EBC-2FEA-5226-900D30F6C4A6}"/>
              </a:ext>
            </a:extLst>
          </p:cNvPr>
          <p:cNvCxnSpPr>
            <a:cxnSpLocks/>
            <a:stCxn id="7" idx="0"/>
            <a:endCxn id="6" idx="0"/>
          </p:cNvCxnSpPr>
          <p:nvPr/>
        </p:nvCxnSpPr>
        <p:spPr>
          <a:xfrm rot="16200000" flipV="1">
            <a:off x="7016592" y="191885"/>
            <a:ext cx="62521" cy="1798058"/>
          </a:xfrm>
          <a:prstGeom prst="curvedConnector3">
            <a:avLst>
              <a:gd name="adj1" fmla="val 465637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E11AF108-E2F0-EB7D-4543-6EB8DE0E1BAC}"/>
              </a:ext>
            </a:extLst>
          </p:cNvPr>
          <p:cNvSpPr/>
          <p:nvPr/>
        </p:nvSpPr>
        <p:spPr>
          <a:xfrm>
            <a:off x="7502239" y="497444"/>
            <a:ext cx="3706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F</a:t>
            </a:r>
            <a:r>
              <a:rPr lang="en-US" baseline="-25000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2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40444FA-EE77-573F-8858-4655CE403C1B}"/>
              </a:ext>
            </a:extLst>
          </p:cNvPr>
          <p:cNvSpPr/>
          <p:nvPr/>
        </p:nvSpPr>
        <p:spPr>
          <a:xfrm>
            <a:off x="6872964" y="1663590"/>
            <a:ext cx="3497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s</a:t>
            </a:r>
            <a:r>
              <a:rPr lang="en-US" baseline="-25000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1</a:t>
            </a:r>
            <a:endParaRPr lang="en-US" dirty="0">
              <a:solidFill>
                <a:srgbClr val="000000"/>
              </a:solidFill>
              <a:effectLst/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38BC713-E9E7-7709-B0BA-A25B8589F080}"/>
              </a:ext>
            </a:extLst>
          </p:cNvPr>
          <p:cNvSpPr/>
          <p:nvPr/>
        </p:nvSpPr>
        <p:spPr>
          <a:xfrm>
            <a:off x="102381" y="49909"/>
            <a:ext cx="3225338" cy="95410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0000"/>
                </a:solidFill>
                <a:effectLst/>
                <a:latin typeface="Helvetica" pitchFamily="2" charset="0"/>
              </a:rPr>
              <a:t>The structured</a:t>
            </a:r>
            <a:endParaRPr lang="en-US" sz="2800" dirty="0">
              <a:solidFill>
                <a:srgbClr val="000000"/>
              </a:solidFill>
              <a:effectLst/>
              <a:latin typeface="Helvetica" pitchFamily="2" charset="0"/>
            </a:endParaRPr>
          </a:p>
          <a:p>
            <a:r>
              <a:rPr lang="en-US" sz="2800" b="1" dirty="0">
                <a:solidFill>
                  <a:srgbClr val="000000"/>
                </a:solidFill>
                <a:effectLst/>
                <a:latin typeface="Helvetica" pitchFamily="2" charset="0"/>
              </a:rPr>
              <a:t>population model</a:t>
            </a:r>
            <a:endParaRPr lang="en-US" sz="2800" dirty="0">
              <a:solidFill>
                <a:srgbClr val="000000"/>
              </a:solidFill>
              <a:effectLst/>
              <a:latin typeface="Helvetica" pitchFamily="2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E48C7A5-C833-0912-3D5E-91D8503F8482}"/>
              </a:ext>
            </a:extLst>
          </p:cNvPr>
          <p:cNvSpPr/>
          <p:nvPr/>
        </p:nvSpPr>
        <p:spPr>
          <a:xfrm>
            <a:off x="9203835" y="1101393"/>
            <a:ext cx="1068005" cy="1110836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Age</a:t>
            </a:r>
            <a:r>
              <a:rPr lang="en-US" sz="2200" baseline="-250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C03C8A5-C7D1-1E87-B4E8-7BE9DB333AF3}"/>
              </a:ext>
            </a:extLst>
          </p:cNvPr>
          <p:cNvSpPr/>
          <p:nvPr/>
        </p:nvSpPr>
        <p:spPr>
          <a:xfrm>
            <a:off x="10973554" y="1118045"/>
            <a:ext cx="1068005" cy="1110836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Age</a:t>
            </a:r>
            <a:r>
              <a:rPr lang="en-US" sz="2200" baseline="-25000" dirty="0">
                <a:solidFill>
                  <a:schemeClr val="bg1"/>
                </a:solidFill>
              </a:rPr>
              <a:t>4</a:t>
            </a:r>
          </a:p>
        </p:txBody>
      </p:sp>
      <p:cxnSp>
        <p:nvCxnSpPr>
          <p:cNvPr id="29" name="Curved Connector 28">
            <a:extLst>
              <a:ext uri="{FF2B5EF4-FFF2-40B4-BE49-F238E27FC236}">
                <a16:creationId xmlns:a16="http://schemas.microsoft.com/office/drawing/2014/main" id="{47335A30-4D77-6456-FF96-1B3D9C77AE92}"/>
              </a:ext>
            </a:extLst>
          </p:cNvPr>
          <p:cNvCxnSpPr>
            <a:cxnSpLocks/>
            <a:stCxn id="17" idx="0"/>
            <a:endCxn id="6" idx="0"/>
          </p:cNvCxnSpPr>
          <p:nvPr/>
        </p:nvCxnSpPr>
        <p:spPr>
          <a:xfrm rot="16200000" flipV="1">
            <a:off x="7922461" y="-713985"/>
            <a:ext cx="41740" cy="3589015"/>
          </a:xfrm>
          <a:prstGeom prst="curvedConnector3">
            <a:avLst>
              <a:gd name="adj1" fmla="val 171972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1931D421-A09B-677A-0DE9-5CA4FD733F5A}"/>
              </a:ext>
            </a:extLst>
          </p:cNvPr>
          <p:cNvSpPr/>
          <p:nvPr/>
        </p:nvSpPr>
        <p:spPr>
          <a:xfrm>
            <a:off x="9272252" y="401407"/>
            <a:ext cx="3706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F</a:t>
            </a:r>
            <a:r>
              <a:rPr lang="en-US" baseline="-25000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3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3AC45C7-44F2-AB58-E957-4BB6D813837B}"/>
              </a:ext>
            </a:extLst>
          </p:cNvPr>
          <p:cNvSpPr/>
          <p:nvPr/>
        </p:nvSpPr>
        <p:spPr>
          <a:xfrm>
            <a:off x="11111170" y="312778"/>
            <a:ext cx="3706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F</a:t>
            </a:r>
            <a:r>
              <a:rPr lang="en-US" baseline="-25000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4</a:t>
            </a:r>
          </a:p>
        </p:txBody>
      </p:sp>
      <p:cxnSp>
        <p:nvCxnSpPr>
          <p:cNvPr id="39" name="Curved Connector 38">
            <a:extLst>
              <a:ext uri="{FF2B5EF4-FFF2-40B4-BE49-F238E27FC236}">
                <a16:creationId xmlns:a16="http://schemas.microsoft.com/office/drawing/2014/main" id="{D72AF380-22F4-5B45-38CB-591D2E71BDAF}"/>
              </a:ext>
            </a:extLst>
          </p:cNvPr>
          <p:cNvCxnSpPr>
            <a:cxnSpLocks/>
            <a:stCxn id="19" idx="0"/>
            <a:endCxn id="6" idx="0"/>
          </p:cNvCxnSpPr>
          <p:nvPr/>
        </p:nvCxnSpPr>
        <p:spPr>
          <a:xfrm rot="16200000" flipV="1">
            <a:off x="8798994" y="-1590518"/>
            <a:ext cx="58392" cy="5358734"/>
          </a:xfrm>
          <a:prstGeom prst="curvedConnector3">
            <a:avLst>
              <a:gd name="adj1" fmla="val 1757594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A05CCB20-3C42-767D-87A3-F6210A3F1087}"/>
              </a:ext>
            </a:extLst>
          </p:cNvPr>
          <p:cNvCxnSpPr>
            <a:cxnSpLocks/>
          </p:cNvCxnSpPr>
          <p:nvPr/>
        </p:nvCxnSpPr>
        <p:spPr>
          <a:xfrm>
            <a:off x="8542060" y="1683386"/>
            <a:ext cx="63568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09E488CE-1B8F-8138-B347-F8A05764FE6B}"/>
              </a:ext>
            </a:extLst>
          </p:cNvPr>
          <p:cNvSpPr/>
          <p:nvPr/>
        </p:nvSpPr>
        <p:spPr>
          <a:xfrm>
            <a:off x="8667471" y="1679577"/>
            <a:ext cx="3497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s</a:t>
            </a:r>
            <a:r>
              <a:rPr lang="en-US" baseline="-25000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2</a:t>
            </a:r>
            <a:endParaRPr lang="en-US" dirty="0">
              <a:solidFill>
                <a:srgbClr val="000000"/>
              </a:solidFill>
              <a:effectLst/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B0D30529-5EF5-53CA-C41B-BD49CE005BE3}"/>
              </a:ext>
            </a:extLst>
          </p:cNvPr>
          <p:cNvCxnSpPr>
            <a:cxnSpLocks/>
          </p:cNvCxnSpPr>
          <p:nvPr/>
        </p:nvCxnSpPr>
        <p:spPr>
          <a:xfrm>
            <a:off x="10309290" y="1667399"/>
            <a:ext cx="63568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5B5B36BD-AF4A-53EB-F0C2-73FF3133D6EA}"/>
              </a:ext>
            </a:extLst>
          </p:cNvPr>
          <p:cNvSpPr/>
          <p:nvPr/>
        </p:nvSpPr>
        <p:spPr>
          <a:xfrm>
            <a:off x="10434701" y="1663590"/>
            <a:ext cx="3497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s</a:t>
            </a:r>
            <a:r>
              <a:rPr lang="en-US" baseline="-25000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3</a:t>
            </a:r>
            <a:endParaRPr lang="en-US" dirty="0">
              <a:solidFill>
                <a:srgbClr val="000000"/>
              </a:solidFill>
              <a:effectLst/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55F2713-39E0-6E05-8602-35965FCC4242}"/>
              </a:ext>
            </a:extLst>
          </p:cNvPr>
          <p:cNvSpPr txBox="1"/>
          <p:nvPr/>
        </p:nvSpPr>
        <p:spPr>
          <a:xfrm>
            <a:off x="6195775" y="3313627"/>
            <a:ext cx="65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16" name="Picture 15" descr="Chart, scatter chart&#10;&#10;Description automatically generated">
            <a:extLst>
              <a:ext uri="{FF2B5EF4-FFF2-40B4-BE49-F238E27FC236}">
                <a16:creationId xmlns:a16="http://schemas.microsoft.com/office/drawing/2014/main" id="{647B931A-2D84-ACAC-DF51-F9E87973E0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114" y="2460432"/>
            <a:ext cx="4428293" cy="4221011"/>
          </a:xfrm>
          <a:prstGeom prst="rect">
            <a:avLst/>
          </a:prstGeom>
        </p:spPr>
      </p:pic>
      <p:pic>
        <p:nvPicPr>
          <p:cNvPr id="23" name="Picture 4" descr="Orange Roughy - Good Fish Bad Fish">
            <a:extLst>
              <a:ext uri="{FF2B5EF4-FFF2-40B4-BE49-F238E27FC236}">
                <a16:creationId xmlns:a16="http://schemas.microsoft.com/office/drawing/2014/main" id="{1D226ED6-957E-8FBC-74AC-AC46935F16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260" y="1059652"/>
            <a:ext cx="3393039" cy="1413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Right Brace 26">
            <a:extLst>
              <a:ext uri="{FF2B5EF4-FFF2-40B4-BE49-F238E27FC236}">
                <a16:creationId xmlns:a16="http://schemas.microsoft.com/office/drawing/2014/main" id="{8E4D5610-16B1-06ED-89DD-5216193E9999}"/>
              </a:ext>
            </a:extLst>
          </p:cNvPr>
          <p:cNvSpPr/>
          <p:nvPr/>
        </p:nvSpPr>
        <p:spPr>
          <a:xfrm>
            <a:off x="4487863" y="2473418"/>
            <a:ext cx="540008" cy="3703494"/>
          </a:xfrm>
          <a:prstGeom prst="rightBrace">
            <a:avLst>
              <a:gd name="adj1" fmla="val 8333"/>
              <a:gd name="adj2" fmla="val 10601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7A97ACD-08EA-6FDE-F6CD-C3A529408987}"/>
              </a:ext>
            </a:extLst>
          </p:cNvPr>
          <p:cNvSpPr txBox="1"/>
          <p:nvPr/>
        </p:nvSpPr>
        <p:spPr>
          <a:xfrm>
            <a:off x="4706024" y="2551413"/>
            <a:ext cx="242671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200" dirty="0"/>
              <a:t>Fecundity (eggs) increases in older, bigger fish!</a:t>
            </a:r>
            <a:endParaRPr lang="en-US" sz="2200" dirty="0">
              <a:latin typeface="+mj-lt"/>
              <a:cs typeface="Franklin Gothic Medium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58E017D-D78A-EE54-BEE4-9A874C7C3342}"/>
              </a:ext>
            </a:extLst>
          </p:cNvPr>
          <p:cNvSpPr txBox="1"/>
          <p:nvPr/>
        </p:nvSpPr>
        <p:spPr>
          <a:xfrm>
            <a:off x="363126" y="6449768"/>
            <a:ext cx="3291533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2200" dirty="0"/>
              <a:t>Standard length (cm)</a:t>
            </a:r>
            <a:endParaRPr lang="en-US" sz="2200" dirty="0">
              <a:latin typeface="+mj-lt"/>
              <a:cs typeface="Franklin Gothic Medium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773B4E2-E761-E636-1864-85BFB9231FB4}"/>
              </a:ext>
            </a:extLst>
          </p:cNvPr>
          <p:cNvSpPr txBox="1"/>
          <p:nvPr/>
        </p:nvSpPr>
        <p:spPr>
          <a:xfrm rot="16200000">
            <a:off x="-1419806" y="4109721"/>
            <a:ext cx="3291533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2200" dirty="0"/>
              <a:t>Absolute fecundity (x10</a:t>
            </a:r>
            <a:r>
              <a:rPr lang="en-US" sz="2200" baseline="30000" dirty="0"/>
              <a:t>3</a:t>
            </a:r>
            <a:r>
              <a:rPr lang="en-US" sz="2200" dirty="0"/>
              <a:t>)</a:t>
            </a:r>
            <a:endParaRPr lang="en-US" sz="2200" dirty="0">
              <a:latin typeface="+mj-lt"/>
              <a:cs typeface="Franklin Gothic Medium"/>
            </a:endParaRPr>
          </a:p>
        </p:txBody>
      </p:sp>
      <p:pic>
        <p:nvPicPr>
          <p:cNvPr id="68610" name="Picture 2" descr="Fish has become smaller since this picture was taken in Vestvågøy, Norway in 1910.">
            <a:extLst>
              <a:ext uri="{FF2B5EF4-FFF2-40B4-BE49-F238E27FC236}">
                <a16:creationId xmlns:a16="http://schemas.microsoft.com/office/drawing/2014/main" id="{1D425D02-5894-916C-9380-3642176524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2607" y="2527143"/>
            <a:ext cx="4405261" cy="2842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9A7CA6C-2968-9F54-6E11-E92A80086F9E}"/>
              </a:ext>
            </a:extLst>
          </p:cNvPr>
          <p:cNvSpPr txBox="1"/>
          <p:nvPr/>
        </p:nvSpPr>
        <p:spPr>
          <a:xfrm>
            <a:off x="4774040" y="5010763"/>
            <a:ext cx="2426719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200" dirty="0"/>
              <a:t>These are precisely the fish we like to catch! One of the problems with MSY…</a:t>
            </a:r>
            <a:endParaRPr lang="en-US" sz="2200" dirty="0">
              <a:latin typeface="+mj-lt"/>
              <a:cs typeface="Franklin Gothic Medium"/>
            </a:endParaRPr>
          </a:p>
        </p:txBody>
      </p:sp>
      <p:sp>
        <p:nvSpPr>
          <p:cNvPr id="3" name="Right Brace 2">
            <a:extLst>
              <a:ext uri="{FF2B5EF4-FFF2-40B4-BE49-F238E27FC236}">
                <a16:creationId xmlns:a16="http://schemas.microsoft.com/office/drawing/2014/main" id="{7B439505-7E01-F572-E61F-273ED7831F68}"/>
              </a:ext>
            </a:extLst>
          </p:cNvPr>
          <p:cNvSpPr/>
          <p:nvPr/>
        </p:nvSpPr>
        <p:spPr>
          <a:xfrm rot="10800000">
            <a:off x="7206290" y="2452747"/>
            <a:ext cx="538407" cy="3108783"/>
          </a:xfrm>
          <a:prstGeom prst="rightBrace">
            <a:avLst>
              <a:gd name="adj1" fmla="val 8333"/>
              <a:gd name="adj2" fmla="val 10601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5C78B7-2659-BEC2-5D1A-78BF5D095C3E}"/>
              </a:ext>
            </a:extLst>
          </p:cNvPr>
          <p:cNvSpPr txBox="1"/>
          <p:nvPr/>
        </p:nvSpPr>
        <p:spPr>
          <a:xfrm>
            <a:off x="9639532" y="5405320"/>
            <a:ext cx="2426719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200" dirty="0"/>
              <a:t>Norway 1910</a:t>
            </a:r>
          </a:p>
          <a:p>
            <a:pPr algn="r"/>
            <a:r>
              <a:rPr lang="en-US" sz="1600" b="0" i="0" dirty="0">
                <a:solidFill>
                  <a:srgbClr val="333333"/>
                </a:solidFill>
                <a:effectLst/>
                <a:latin typeface="SanomatSans"/>
              </a:rPr>
              <a:t>(</a:t>
            </a:r>
            <a:r>
              <a:rPr lang="en-US" sz="1600" b="0" i="0" dirty="0" err="1">
                <a:solidFill>
                  <a:srgbClr val="333333"/>
                </a:solidFill>
                <a:effectLst/>
                <a:latin typeface="SanomatSans"/>
              </a:rPr>
              <a:t>Norsk</a:t>
            </a:r>
            <a:r>
              <a:rPr lang="en-US" sz="1600" b="0" i="0" dirty="0">
                <a:solidFill>
                  <a:srgbClr val="333333"/>
                </a:solidFill>
                <a:effectLst/>
                <a:latin typeface="SanomatSans"/>
              </a:rPr>
              <a:t> </a:t>
            </a:r>
            <a:r>
              <a:rPr lang="en-US" sz="1600" b="0" i="0" dirty="0" err="1">
                <a:solidFill>
                  <a:srgbClr val="333333"/>
                </a:solidFill>
                <a:effectLst/>
                <a:latin typeface="SanomatSans"/>
              </a:rPr>
              <a:t>folkemuseum</a:t>
            </a:r>
            <a:r>
              <a:rPr lang="en-US" sz="1600" b="0" i="0" dirty="0">
                <a:solidFill>
                  <a:srgbClr val="333333"/>
                </a:solidFill>
                <a:effectLst/>
                <a:latin typeface="SanomatSans"/>
              </a:rPr>
              <a:t>)</a:t>
            </a:r>
            <a:endParaRPr lang="en-US" sz="1600" dirty="0">
              <a:latin typeface="+mj-lt"/>
              <a:cs typeface="Franklin Gothic Medium"/>
            </a:endParaRPr>
          </a:p>
        </p:txBody>
      </p:sp>
    </p:spTree>
    <p:extLst>
      <p:ext uri="{BB962C8B-B14F-4D97-AF65-F5344CB8AC3E}">
        <p14:creationId xmlns:p14="http://schemas.microsoft.com/office/powerpoint/2010/main" val="3186684082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F696A1C-45EC-0500-C0D9-77E12DFD1469}"/>
              </a:ext>
            </a:extLst>
          </p:cNvPr>
          <p:cNvSpPr/>
          <p:nvPr/>
        </p:nvSpPr>
        <p:spPr>
          <a:xfrm>
            <a:off x="5614820" y="1059653"/>
            <a:ext cx="1068005" cy="1110836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Age</a:t>
            </a:r>
            <a:r>
              <a:rPr lang="en-US" sz="2200" baseline="-250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0A66E-14FC-9490-514E-7F4B15169425}"/>
              </a:ext>
            </a:extLst>
          </p:cNvPr>
          <p:cNvSpPr/>
          <p:nvPr/>
        </p:nvSpPr>
        <p:spPr>
          <a:xfrm>
            <a:off x="7412878" y="1122174"/>
            <a:ext cx="1068005" cy="1110836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Age</a:t>
            </a:r>
            <a:r>
              <a:rPr lang="en-US" sz="2200" baseline="-25000" dirty="0">
                <a:solidFill>
                  <a:schemeClr val="bg1"/>
                </a:solidFill>
              </a:rPr>
              <a:t>2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26D0A65-B8DE-E62E-A810-3A2266DECA0B}"/>
              </a:ext>
            </a:extLst>
          </p:cNvPr>
          <p:cNvCxnSpPr>
            <a:cxnSpLocks/>
          </p:cNvCxnSpPr>
          <p:nvPr/>
        </p:nvCxnSpPr>
        <p:spPr>
          <a:xfrm>
            <a:off x="6747553" y="1667399"/>
            <a:ext cx="63568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urved Connector 8">
            <a:extLst>
              <a:ext uri="{FF2B5EF4-FFF2-40B4-BE49-F238E27FC236}">
                <a16:creationId xmlns:a16="http://schemas.microsoft.com/office/drawing/2014/main" id="{FE79CBD2-5EBC-2FEA-5226-900D30F6C4A6}"/>
              </a:ext>
            </a:extLst>
          </p:cNvPr>
          <p:cNvCxnSpPr>
            <a:cxnSpLocks/>
            <a:stCxn id="7" idx="0"/>
            <a:endCxn id="6" idx="0"/>
          </p:cNvCxnSpPr>
          <p:nvPr/>
        </p:nvCxnSpPr>
        <p:spPr>
          <a:xfrm rot="16200000" flipV="1">
            <a:off x="7016592" y="191885"/>
            <a:ext cx="62521" cy="1798058"/>
          </a:xfrm>
          <a:prstGeom prst="curvedConnector3">
            <a:avLst>
              <a:gd name="adj1" fmla="val 465637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E11AF108-E2F0-EB7D-4543-6EB8DE0E1BAC}"/>
              </a:ext>
            </a:extLst>
          </p:cNvPr>
          <p:cNvSpPr/>
          <p:nvPr/>
        </p:nvSpPr>
        <p:spPr>
          <a:xfrm>
            <a:off x="7502239" y="497444"/>
            <a:ext cx="3706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F</a:t>
            </a:r>
            <a:r>
              <a:rPr lang="en-US" baseline="-25000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2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40444FA-EE77-573F-8858-4655CE403C1B}"/>
              </a:ext>
            </a:extLst>
          </p:cNvPr>
          <p:cNvSpPr/>
          <p:nvPr/>
        </p:nvSpPr>
        <p:spPr>
          <a:xfrm>
            <a:off x="6872964" y="1663590"/>
            <a:ext cx="3497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s</a:t>
            </a:r>
            <a:r>
              <a:rPr lang="en-US" baseline="-25000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1</a:t>
            </a:r>
            <a:endParaRPr lang="en-US" dirty="0">
              <a:solidFill>
                <a:srgbClr val="000000"/>
              </a:solidFill>
              <a:effectLst/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38BC713-E9E7-7709-B0BA-A25B8589F080}"/>
              </a:ext>
            </a:extLst>
          </p:cNvPr>
          <p:cNvSpPr/>
          <p:nvPr/>
        </p:nvSpPr>
        <p:spPr>
          <a:xfrm>
            <a:off x="102381" y="49909"/>
            <a:ext cx="3225338" cy="95410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0000"/>
                </a:solidFill>
                <a:effectLst/>
                <a:latin typeface="Helvetica" pitchFamily="2" charset="0"/>
              </a:rPr>
              <a:t>The structured</a:t>
            </a:r>
            <a:endParaRPr lang="en-US" sz="2800" dirty="0">
              <a:solidFill>
                <a:srgbClr val="000000"/>
              </a:solidFill>
              <a:effectLst/>
              <a:latin typeface="Helvetica" pitchFamily="2" charset="0"/>
            </a:endParaRPr>
          </a:p>
          <a:p>
            <a:r>
              <a:rPr lang="en-US" sz="2800" b="1" dirty="0">
                <a:solidFill>
                  <a:srgbClr val="000000"/>
                </a:solidFill>
                <a:effectLst/>
                <a:latin typeface="Helvetica" pitchFamily="2" charset="0"/>
              </a:rPr>
              <a:t>population model</a:t>
            </a:r>
            <a:endParaRPr lang="en-US" sz="2800" dirty="0">
              <a:solidFill>
                <a:srgbClr val="000000"/>
              </a:solidFill>
              <a:effectLst/>
              <a:latin typeface="Helvetica" pitchFamily="2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E48C7A5-C833-0912-3D5E-91D8503F8482}"/>
              </a:ext>
            </a:extLst>
          </p:cNvPr>
          <p:cNvSpPr/>
          <p:nvPr/>
        </p:nvSpPr>
        <p:spPr>
          <a:xfrm>
            <a:off x="9203835" y="1101393"/>
            <a:ext cx="1068005" cy="1110836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Age</a:t>
            </a:r>
            <a:r>
              <a:rPr lang="en-US" sz="2200" baseline="-250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C03C8A5-C7D1-1E87-B4E8-7BE9DB333AF3}"/>
              </a:ext>
            </a:extLst>
          </p:cNvPr>
          <p:cNvSpPr/>
          <p:nvPr/>
        </p:nvSpPr>
        <p:spPr>
          <a:xfrm>
            <a:off x="10973554" y="1118045"/>
            <a:ext cx="1068005" cy="1110836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Age</a:t>
            </a:r>
            <a:r>
              <a:rPr lang="en-US" sz="2200" baseline="-25000" dirty="0">
                <a:solidFill>
                  <a:schemeClr val="bg1"/>
                </a:solidFill>
              </a:rPr>
              <a:t>4</a:t>
            </a:r>
          </a:p>
        </p:txBody>
      </p:sp>
      <p:cxnSp>
        <p:nvCxnSpPr>
          <p:cNvPr id="29" name="Curved Connector 28">
            <a:extLst>
              <a:ext uri="{FF2B5EF4-FFF2-40B4-BE49-F238E27FC236}">
                <a16:creationId xmlns:a16="http://schemas.microsoft.com/office/drawing/2014/main" id="{47335A30-4D77-6456-FF96-1B3D9C77AE92}"/>
              </a:ext>
            </a:extLst>
          </p:cNvPr>
          <p:cNvCxnSpPr>
            <a:cxnSpLocks/>
            <a:stCxn id="17" idx="0"/>
            <a:endCxn id="6" idx="0"/>
          </p:cNvCxnSpPr>
          <p:nvPr/>
        </p:nvCxnSpPr>
        <p:spPr>
          <a:xfrm rot="16200000" flipV="1">
            <a:off x="7922461" y="-713985"/>
            <a:ext cx="41740" cy="3589015"/>
          </a:xfrm>
          <a:prstGeom prst="curvedConnector3">
            <a:avLst>
              <a:gd name="adj1" fmla="val 171972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1931D421-A09B-677A-0DE9-5CA4FD733F5A}"/>
              </a:ext>
            </a:extLst>
          </p:cNvPr>
          <p:cNvSpPr/>
          <p:nvPr/>
        </p:nvSpPr>
        <p:spPr>
          <a:xfrm>
            <a:off x="9272252" y="401407"/>
            <a:ext cx="3706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F</a:t>
            </a:r>
            <a:r>
              <a:rPr lang="en-US" baseline="-25000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3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3AC45C7-44F2-AB58-E957-4BB6D813837B}"/>
              </a:ext>
            </a:extLst>
          </p:cNvPr>
          <p:cNvSpPr/>
          <p:nvPr/>
        </p:nvSpPr>
        <p:spPr>
          <a:xfrm>
            <a:off x="11111170" y="312778"/>
            <a:ext cx="3706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F</a:t>
            </a:r>
            <a:r>
              <a:rPr lang="en-US" baseline="-25000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4</a:t>
            </a:r>
          </a:p>
        </p:txBody>
      </p:sp>
      <p:cxnSp>
        <p:nvCxnSpPr>
          <p:cNvPr id="39" name="Curved Connector 38">
            <a:extLst>
              <a:ext uri="{FF2B5EF4-FFF2-40B4-BE49-F238E27FC236}">
                <a16:creationId xmlns:a16="http://schemas.microsoft.com/office/drawing/2014/main" id="{D72AF380-22F4-5B45-38CB-591D2E71BDAF}"/>
              </a:ext>
            </a:extLst>
          </p:cNvPr>
          <p:cNvCxnSpPr>
            <a:cxnSpLocks/>
            <a:stCxn id="19" idx="0"/>
            <a:endCxn id="6" idx="0"/>
          </p:cNvCxnSpPr>
          <p:nvPr/>
        </p:nvCxnSpPr>
        <p:spPr>
          <a:xfrm rot="16200000" flipV="1">
            <a:off x="8798994" y="-1590518"/>
            <a:ext cx="58392" cy="5358734"/>
          </a:xfrm>
          <a:prstGeom prst="curvedConnector3">
            <a:avLst>
              <a:gd name="adj1" fmla="val 1757594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A05CCB20-3C42-767D-87A3-F6210A3F1087}"/>
              </a:ext>
            </a:extLst>
          </p:cNvPr>
          <p:cNvCxnSpPr>
            <a:cxnSpLocks/>
          </p:cNvCxnSpPr>
          <p:nvPr/>
        </p:nvCxnSpPr>
        <p:spPr>
          <a:xfrm>
            <a:off x="8542060" y="1683386"/>
            <a:ext cx="63568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09E488CE-1B8F-8138-B347-F8A05764FE6B}"/>
              </a:ext>
            </a:extLst>
          </p:cNvPr>
          <p:cNvSpPr/>
          <p:nvPr/>
        </p:nvSpPr>
        <p:spPr>
          <a:xfrm>
            <a:off x="8667471" y="1679577"/>
            <a:ext cx="3497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s</a:t>
            </a:r>
            <a:r>
              <a:rPr lang="en-US" baseline="-25000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2</a:t>
            </a:r>
            <a:endParaRPr lang="en-US" dirty="0">
              <a:solidFill>
                <a:srgbClr val="000000"/>
              </a:solidFill>
              <a:effectLst/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B0D30529-5EF5-53CA-C41B-BD49CE005BE3}"/>
              </a:ext>
            </a:extLst>
          </p:cNvPr>
          <p:cNvCxnSpPr>
            <a:cxnSpLocks/>
          </p:cNvCxnSpPr>
          <p:nvPr/>
        </p:nvCxnSpPr>
        <p:spPr>
          <a:xfrm>
            <a:off x="10309290" y="1667399"/>
            <a:ext cx="63568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5B5B36BD-AF4A-53EB-F0C2-73FF3133D6EA}"/>
              </a:ext>
            </a:extLst>
          </p:cNvPr>
          <p:cNvSpPr/>
          <p:nvPr/>
        </p:nvSpPr>
        <p:spPr>
          <a:xfrm>
            <a:off x="10434701" y="1663590"/>
            <a:ext cx="3497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s</a:t>
            </a:r>
            <a:r>
              <a:rPr lang="en-US" baseline="-25000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3</a:t>
            </a:r>
            <a:endParaRPr lang="en-US" dirty="0">
              <a:solidFill>
                <a:srgbClr val="000000"/>
              </a:solidFill>
              <a:effectLst/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55F2713-39E0-6E05-8602-35965FCC4242}"/>
              </a:ext>
            </a:extLst>
          </p:cNvPr>
          <p:cNvSpPr txBox="1"/>
          <p:nvPr/>
        </p:nvSpPr>
        <p:spPr>
          <a:xfrm>
            <a:off x="6195775" y="3313627"/>
            <a:ext cx="65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23" name="Picture 4" descr="Orange Roughy - Good Fish Bad Fish">
            <a:extLst>
              <a:ext uri="{FF2B5EF4-FFF2-40B4-BE49-F238E27FC236}">
                <a16:creationId xmlns:a16="http://schemas.microsoft.com/office/drawing/2014/main" id="{1D226ED6-957E-8FBC-74AC-AC46935F16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5531" y="5433888"/>
            <a:ext cx="3393039" cy="1413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9A7CA6C-2968-9F54-6E11-E92A80086F9E}"/>
              </a:ext>
            </a:extLst>
          </p:cNvPr>
          <p:cNvSpPr txBox="1"/>
          <p:nvPr/>
        </p:nvSpPr>
        <p:spPr>
          <a:xfrm>
            <a:off x="5930896" y="2935665"/>
            <a:ext cx="388391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Poor modeling projections has led to severe overexploitation, a common problem in fisheries…</a:t>
            </a:r>
            <a:endParaRPr lang="en-US" sz="2200" dirty="0">
              <a:latin typeface="+mj-lt"/>
              <a:cs typeface="Franklin Gothic Medium"/>
            </a:endParaRPr>
          </a:p>
        </p:txBody>
      </p:sp>
      <p:pic>
        <p:nvPicPr>
          <p:cNvPr id="5" name="Picture 4" descr="Orange Worldwide Catches">
            <a:extLst>
              <a:ext uri="{FF2B5EF4-FFF2-40B4-BE49-F238E27FC236}">
                <a16:creationId xmlns:a16="http://schemas.microsoft.com/office/drawing/2014/main" id="{F5B433E0-A61E-80FA-5BBA-1A1D445AB0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551" y="2194592"/>
            <a:ext cx="5723241" cy="4337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2B9190A-3ED3-8CFB-6BA0-E17196C0112D}"/>
              </a:ext>
            </a:extLst>
          </p:cNvPr>
          <p:cNvSpPr txBox="1"/>
          <p:nvPr/>
        </p:nvSpPr>
        <p:spPr>
          <a:xfrm>
            <a:off x="5930895" y="4145353"/>
            <a:ext cx="3883913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In 2008, the international TAC for orange </a:t>
            </a:r>
            <a:r>
              <a:rPr lang="en-US" sz="2200" dirty="0" err="1"/>
              <a:t>roughy</a:t>
            </a:r>
            <a:r>
              <a:rPr lang="en-US" sz="2200" dirty="0"/>
              <a:t> was reduced from 1470 tons to 914 tons… down from over 90,000 tons in the early 1990s…</a:t>
            </a:r>
            <a:endParaRPr lang="en-US" sz="2200" dirty="0">
              <a:latin typeface="+mj-lt"/>
              <a:cs typeface="Franklin Gothic Medium"/>
            </a:endParaRPr>
          </a:p>
        </p:txBody>
      </p:sp>
    </p:spTree>
    <p:extLst>
      <p:ext uri="{BB962C8B-B14F-4D97-AF65-F5344CB8AC3E}">
        <p14:creationId xmlns:p14="http://schemas.microsoft.com/office/powerpoint/2010/main" val="4097632569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F696A1C-45EC-0500-C0D9-77E12DFD1469}"/>
              </a:ext>
            </a:extLst>
          </p:cNvPr>
          <p:cNvSpPr/>
          <p:nvPr/>
        </p:nvSpPr>
        <p:spPr>
          <a:xfrm>
            <a:off x="5614820" y="1059653"/>
            <a:ext cx="1068005" cy="1110836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Age</a:t>
            </a:r>
            <a:r>
              <a:rPr lang="en-US" sz="2200" baseline="-250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0A66E-14FC-9490-514E-7F4B15169425}"/>
              </a:ext>
            </a:extLst>
          </p:cNvPr>
          <p:cNvSpPr/>
          <p:nvPr/>
        </p:nvSpPr>
        <p:spPr>
          <a:xfrm>
            <a:off x="7412878" y="1122174"/>
            <a:ext cx="1068005" cy="1110836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Age</a:t>
            </a:r>
            <a:r>
              <a:rPr lang="en-US" sz="2200" baseline="-25000" dirty="0">
                <a:solidFill>
                  <a:schemeClr val="bg1"/>
                </a:solidFill>
              </a:rPr>
              <a:t>2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26D0A65-B8DE-E62E-A810-3A2266DECA0B}"/>
              </a:ext>
            </a:extLst>
          </p:cNvPr>
          <p:cNvCxnSpPr>
            <a:cxnSpLocks/>
          </p:cNvCxnSpPr>
          <p:nvPr/>
        </p:nvCxnSpPr>
        <p:spPr>
          <a:xfrm>
            <a:off x="6747553" y="1667399"/>
            <a:ext cx="63568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urved Connector 8">
            <a:extLst>
              <a:ext uri="{FF2B5EF4-FFF2-40B4-BE49-F238E27FC236}">
                <a16:creationId xmlns:a16="http://schemas.microsoft.com/office/drawing/2014/main" id="{FE79CBD2-5EBC-2FEA-5226-900D30F6C4A6}"/>
              </a:ext>
            </a:extLst>
          </p:cNvPr>
          <p:cNvCxnSpPr>
            <a:cxnSpLocks/>
            <a:stCxn id="7" idx="0"/>
            <a:endCxn id="6" idx="0"/>
          </p:cNvCxnSpPr>
          <p:nvPr/>
        </p:nvCxnSpPr>
        <p:spPr>
          <a:xfrm rot="16200000" flipV="1">
            <a:off x="7016592" y="191885"/>
            <a:ext cx="62521" cy="1798058"/>
          </a:xfrm>
          <a:prstGeom prst="curvedConnector3">
            <a:avLst>
              <a:gd name="adj1" fmla="val 465637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E11AF108-E2F0-EB7D-4543-6EB8DE0E1BAC}"/>
              </a:ext>
            </a:extLst>
          </p:cNvPr>
          <p:cNvSpPr/>
          <p:nvPr/>
        </p:nvSpPr>
        <p:spPr>
          <a:xfrm>
            <a:off x="7502239" y="497444"/>
            <a:ext cx="3706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F</a:t>
            </a:r>
            <a:r>
              <a:rPr lang="en-US" baseline="-25000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2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40444FA-EE77-573F-8858-4655CE403C1B}"/>
              </a:ext>
            </a:extLst>
          </p:cNvPr>
          <p:cNvSpPr/>
          <p:nvPr/>
        </p:nvSpPr>
        <p:spPr>
          <a:xfrm>
            <a:off x="6872964" y="1663590"/>
            <a:ext cx="3497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s</a:t>
            </a:r>
            <a:r>
              <a:rPr lang="en-US" baseline="-25000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1</a:t>
            </a:r>
            <a:endParaRPr lang="en-US" dirty="0">
              <a:solidFill>
                <a:srgbClr val="000000"/>
              </a:solidFill>
              <a:effectLst/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38BC713-E9E7-7709-B0BA-A25B8589F080}"/>
              </a:ext>
            </a:extLst>
          </p:cNvPr>
          <p:cNvSpPr/>
          <p:nvPr/>
        </p:nvSpPr>
        <p:spPr>
          <a:xfrm>
            <a:off x="102381" y="49909"/>
            <a:ext cx="3225338" cy="95410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0000"/>
                </a:solidFill>
                <a:effectLst/>
                <a:latin typeface="Helvetica" pitchFamily="2" charset="0"/>
              </a:rPr>
              <a:t>The structured</a:t>
            </a:r>
            <a:endParaRPr lang="en-US" sz="2800" dirty="0">
              <a:solidFill>
                <a:srgbClr val="000000"/>
              </a:solidFill>
              <a:effectLst/>
              <a:latin typeface="Helvetica" pitchFamily="2" charset="0"/>
            </a:endParaRPr>
          </a:p>
          <a:p>
            <a:r>
              <a:rPr lang="en-US" sz="2800" b="1" dirty="0">
                <a:solidFill>
                  <a:srgbClr val="000000"/>
                </a:solidFill>
                <a:effectLst/>
                <a:latin typeface="Helvetica" pitchFamily="2" charset="0"/>
              </a:rPr>
              <a:t>population model</a:t>
            </a:r>
            <a:endParaRPr lang="en-US" sz="2800" dirty="0">
              <a:solidFill>
                <a:srgbClr val="000000"/>
              </a:solidFill>
              <a:effectLst/>
              <a:latin typeface="Helvetica" pitchFamily="2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E48C7A5-C833-0912-3D5E-91D8503F8482}"/>
              </a:ext>
            </a:extLst>
          </p:cNvPr>
          <p:cNvSpPr/>
          <p:nvPr/>
        </p:nvSpPr>
        <p:spPr>
          <a:xfrm>
            <a:off x="9203835" y="1101393"/>
            <a:ext cx="1068005" cy="1110836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Age</a:t>
            </a:r>
            <a:r>
              <a:rPr lang="en-US" sz="2200" baseline="-250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C03C8A5-C7D1-1E87-B4E8-7BE9DB333AF3}"/>
              </a:ext>
            </a:extLst>
          </p:cNvPr>
          <p:cNvSpPr/>
          <p:nvPr/>
        </p:nvSpPr>
        <p:spPr>
          <a:xfrm>
            <a:off x="10973554" y="1118045"/>
            <a:ext cx="1068005" cy="1110836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Age</a:t>
            </a:r>
            <a:r>
              <a:rPr lang="en-US" sz="2200" baseline="-25000" dirty="0">
                <a:solidFill>
                  <a:schemeClr val="bg1"/>
                </a:solidFill>
              </a:rPr>
              <a:t>4</a:t>
            </a:r>
          </a:p>
        </p:txBody>
      </p:sp>
      <p:cxnSp>
        <p:nvCxnSpPr>
          <p:cNvPr id="29" name="Curved Connector 28">
            <a:extLst>
              <a:ext uri="{FF2B5EF4-FFF2-40B4-BE49-F238E27FC236}">
                <a16:creationId xmlns:a16="http://schemas.microsoft.com/office/drawing/2014/main" id="{47335A30-4D77-6456-FF96-1B3D9C77AE92}"/>
              </a:ext>
            </a:extLst>
          </p:cNvPr>
          <p:cNvCxnSpPr>
            <a:cxnSpLocks/>
            <a:stCxn id="17" idx="0"/>
            <a:endCxn id="6" idx="0"/>
          </p:cNvCxnSpPr>
          <p:nvPr/>
        </p:nvCxnSpPr>
        <p:spPr>
          <a:xfrm rot="16200000" flipV="1">
            <a:off x="7922461" y="-713985"/>
            <a:ext cx="41740" cy="3589015"/>
          </a:xfrm>
          <a:prstGeom prst="curvedConnector3">
            <a:avLst>
              <a:gd name="adj1" fmla="val 171972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1931D421-A09B-677A-0DE9-5CA4FD733F5A}"/>
              </a:ext>
            </a:extLst>
          </p:cNvPr>
          <p:cNvSpPr/>
          <p:nvPr/>
        </p:nvSpPr>
        <p:spPr>
          <a:xfrm>
            <a:off x="9272252" y="401407"/>
            <a:ext cx="3706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F</a:t>
            </a:r>
            <a:r>
              <a:rPr lang="en-US" baseline="-25000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3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3AC45C7-44F2-AB58-E957-4BB6D813837B}"/>
              </a:ext>
            </a:extLst>
          </p:cNvPr>
          <p:cNvSpPr/>
          <p:nvPr/>
        </p:nvSpPr>
        <p:spPr>
          <a:xfrm>
            <a:off x="11111170" y="312778"/>
            <a:ext cx="3706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F</a:t>
            </a:r>
            <a:r>
              <a:rPr lang="en-US" baseline="-25000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4</a:t>
            </a:r>
          </a:p>
        </p:txBody>
      </p:sp>
      <p:cxnSp>
        <p:nvCxnSpPr>
          <p:cNvPr id="39" name="Curved Connector 38">
            <a:extLst>
              <a:ext uri="{FF2B5EF4-FFF2-40B4-BE49-F238E27FC236}">
                <a16:creationId xmlns:a16="http://schemas.microsoft.com/office/drawing/2014/main" id="{D72AF380-22F4-5B45-38CB-591D2E71BDAF}"/>
              </a:ext>
            </a:extLst>
          </p:cNvPr>
          <p:cNvCxnSpPr>
            <a:cxnSpLocks/>
            <a:stCxn id="19" idx="0"/>
            <a:endCxn id="6" idx="0"/>
          </p:cNvCxnSpPr>
          <p:nvPr/>
        </p:nvCxnSpPr>
        <p:spPr>
          <a:xfrm rot="16200000" flipV="1">
            <a:off x="8798994" y="-1590518"/>
            <a:ext cx="58392" cy="5358734"/>
          </a:xfrm>
          <a:prstGeom prst="curvedConnector3">
            <a:avLst>
              <a:gd name="adj1" fmla="val 1757594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A05CCB20-3C42-767D-87A3-F6210A3F1087}"/>
              </a:ext>
            </a:extLst>
          </p:cNvPr>
          <p:cNvCxnSpPr>
            <a:cxnSpLocks/>
          </p:cNvCxnSpPr>
          <p:nvPr/>
        </p:nvCxnSpPr>
        <p:spPr>
          <a:xfrm>
            <a:off x="8542060" y="1683386"/>
            <a:ext cx="63568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09E488CE-1B8F-8138-B347-F8A05764FE6B}"/>
              </a:ext>
            </a:extLst>
          </p:cNvPr>
          <p:cNvSpPr/>
          <p:nvPr/>
        </p:nvSpPr>
        <p:spPr>
          <a:xfrm>
            <a:off x="8667471" y="1679577"/>
            <a:ext cx="3497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s</a:t>
            </a:r>
            <a:r>
              <a:rPr lang="en-US" baseline="-25000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2</a:t>
            </a:r>
            <a:endParaRPr lang="en-US" dirty="0">
              <a:solidFill>
                <a:srgbClr val="000000"/>
              </a:solidFill>
              <a:effectLst/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B0D30529-5EF5-53CA-C41B-BD49CE005BE3}"/>
              </a:ext>
            </a:extLst>
          </p:cNvPr>
          <p:cNvCxnSpPr>
            <a:cxnSpLocks/>
          </p:cNvCxnSpPr>
          <p:nvPr/>
        </p:nvCxnSpPr>
        <p:spPr>
          <a:xfrm>
            <a:off x="10309290" y="1667399"/>
            <a:ext cx="63568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5B5B36BD-AF4A-53EB-F0C2-73FF3133D6EA}"/>
              </a:ext>
            </a:extLst>
          </p:cNvPr>
          <p:cNvSpPr/>
          <p:nvPr/>
        </p:nvSpPr>
        <p:spPr>
          <a:xfrm>
            <a:off x="10434701" y="1663590"/>
            <a:ext cx="3497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s</a:t>
            </a:r>
            <a:r>
              <a:rPr lang="en-US" baseline="-25000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3</a:t>
            </a:r>
            <a:endParaRPr lang="en-US" dirty="0">
              <a:solidFill>
                <a:srgbClr val="000000"/>
              </a:solidFill>
              <a:effectLst/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55F2713-39E0-6E05-8602-35965FCC4242}"/>
              </a:ext>
            </a:extLst>
          </p:cNvPr>
          <p:cNvSpPr txBox="1"/>
          <p:nvPr/>
        </p:nvSpPr>
        <p:spPr>
          <a:xfrm>
            <a:off x="6195775" y="3313627"/>
            <a:ext cx="65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78F429B0-676B-8E57-CFA6-D136988780A6}"/>
              </a:ext>
            </a:extLst>
          </p:cNvPr>
          <p:cNvSpPr/>
          <p:nvPr/>
        </p:nvSpPr>
        <p:spPr>
          <a:xfrm>
            <a:off x="248282" y="1436698"/>
            <a:ext cx="5252936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dirty="0">
                <a:solidFill>
                  <a:srgbClr val="000000"/>
                </a:solidFill>
                <a:effectLst/>
              </a:rPr>
              <a:t>Life table analysis is also used extensively in </a:t>
            </a:r>
            <a:r>
              <a:rPr lang="en-US" sz="2600" b="1" dirty="0">
                <a:solidFill>
                  <a:srgbClr val="C00000"/>
                </a:solidFill>
                <a:effectLst/>
              </a:rPr>
              <a:t>human demography</a:t>
            </a:r>
            <a:r>
              <a:rPr lang="en-US" sz="2600" dirty="0">
                <a:solidFill>
                  <a:srgbClr val="000000"/>
                </a:solidFill>
              </a:rPr>
              <a:t>.</a:t>
            </a:r>
            <a:endParaRPr lang="en-US" sz="2600" dirty="0">
              <a:solidFill>
                <a:srgbClr val="000000"/>
              </a:solidFill>
              <a:effectLst/>
            </a:endParaRPr>
          </a:p>
        </p:txBody>
      </p:sp>
      <p:pic>
        <p:nvPicPr>
          <p:cNvPr id="3" name="Picture 2" descr="A picture containing text, receipt&#10;&#10;Description automatically generated">
            <a:extLst>
              <a:ext uri="{FF2B5EF4-FFF2-40B4-BE49-F238E27FC236}">
                <a16:creationId xmlns:a16="http://schemas.microsoft.com/office/drawing/2014/main" id="{5C2E6066-F109-3500-89E9-508BF3E292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691" y="2447409"/>
            <a:ext cx="6601273" cy="425457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B013CCA-A129-51EE-58BC-E170397F763C}"/>
              </a:ext>
            </a:extLst>
          </p:cNvPr>
          <p:cNvSpPr/>
          <p:nvPr/>
        </p:nvSpPr>
        <p:spPr>
          <a:xfrm>
            <a:off x="6939064" y="3313627"/>
            <a:ext cx="5252936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dirty="0">
                <a:solidFill>
                  <a:srgbClr val="000000"/>
                </a:solidFill>
                <a:effectLst/>
              </a:rPr>
              <a:t>Edmond Halley</a:t>
            </a:r>
            <a:r>
              <a:rPr lang="en-US" sz="260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1693</a:t>
            </a:r>
          </a:p>
          <a:p>
            <a:r>
              <a:rPr lang="en-US" sz="2600" i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“An estimate of the degrees of the mortality of</a:t>
            </a:r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600" i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mankind, drawn from curious tables of the births and funerals at the city of Breslau, with an attempt to</a:t>
            </a:r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600" i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ascertain the price of annuities upon lives…”</a:t>
            </a:r>
            <a:endParaRPr lang="en-US" sz="260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600" dirty="0">
              <a:solidFill>
                <a:srgbClr val="000000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7739778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F696A1C-45EC-0500-C0D9-77E12DFD1469}"/>
              </a:ext>
            </a:extLst>
          </p:cNvPr>
          <p:cNvSpPr/>
          <p:nvPr/>
        </p:nvSpPr>
        <p:spPr>
          <a:xfrm>
            <a:off x="5614820" y="1059653"/>
            <a:ext cx="1068005" cy="1110836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Age</a:t>
            </a:r>
            <a:r>
              <a:rPr lang="en-US" sz="2200" baseline="-250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0A66E-14FC-9490-514E-7F4B15169425}"/>
              </a:ext>
            </a:extLst>
          </p:cNvPr>
          <p:cNvSpPr/>
          <p:nvPr/>
        </p:nvSpPr>
        <p:spPr>
          <a:xfrm>
            <a:off x="7412878" y="1122174"/>
            <a:ext cx="1068005" cy="1110836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Age</a:t>
            </a:r>
            <a:r>
              <a:rPr lang="en-US" sz="2200" baseline="-25000" dirty="0">
                <a:solidFill>
                  <a:schemeClr val="bg1"/>
                </a:solidFill>
              </a:rPr>
              <a:t>2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26D0A65-B8DE-E62E-A810-3A2266DECA0B}"/>
              </a:ext>
            </a:extLst>
          </p:cNvPr>
          <p:cNvCxnSpPr>
            <a:cxnSpLocks/>
          </p:cNvCxnSpPr>
          <p:nvPr/>
        </p:nvCxnSpPr>
        <p:spPr>
          <a:xfrm>
            <a:off x="6747553" y="1667399"/>
            <a:ext cx="63568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urved Connector 8">
            <a:extLst>
              <a:ext uri="{FF2B5EF4-FFF2-40B4-BE49-F238E27FC236}">
                <a16:creationId xmlns:a16="http://schemas.microsoft.com/office/drawing/2014/main" id="{FE79CBD2-5EBC-2FEA-5226-900D30F6C4A6}"/>
              </a:ext>
            </a:extLst>
          </p:cNvPr>
          <p:cNvCxnSpPr>
            <a:cxnSpLocks/>
            <a:stCxn id="7" idx="0"/>
            <a:endCxn id="6" idx="0"/>
          </p:cNvCxnSpPr>
          <p:nvPr/>
        </p:nvCxnSpPr>
        <p:spPr>
          <a:xfrm rot="16200000" flipV="1">
            <a:off x="7016592" y="191885"/>
            <a:ext cx="62521" cy="1798058"/>
          </a:xfrm>
          <a:prstGeom prst="curvedConnector3">
            <a:avLst>
              <a:gd name="adj1" fmla="val 465637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E11AF108-E2F0-EB7D-4543-6EB8DE0E1BAC}"/>
              </a:ext>
            </a:extLst>
          </p:cNvPr>
          <p:cNvSpPr/>
          <p:nvPr/>
        </p:nvSpPr>
        <p:spPr>
          <a:xfrm>
            <a:off x="7502239" y="497444"/>
            <a:ext cx="3706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F</a:t>
            </a:r>
            <a:r>
              <a:rPr lang="en-US" baseline="-25000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2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40444FA-EE77-573F-8858-4655CE403C1B}"/>
              </a:ext>
            </a:extLst>
          </p:cNvPr>
          <p:cNvSpPr/>
          <p:nvPr/>
        </p:nvSpPr>
        <p:spPr>
          <a:xfrm>
            <a:off x="6872964" y="1663590"/>
            <a:ext cx="3497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s</a:t>
            </a:r>
            <a:r>
              <a:rPr lang="en-US" baseline="-25000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1</a:t>
            </a:r>
            <a:endParaRPr lang="en-US" dirty="0">
              <a:solidFill>
                <a:srgbClr val="000000"/>
              </a:solidFill>
              <a:effectLst/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38BC713-E9E7-7709-B0BA-A25B8589F080}"/>
              </a:ext>
            </a:extLst>
          </p:cNvPr>
          <p:cNvSpPr/>
          <p:nvPr/>
        </p:nvSpPr>
        <p:spPr>
          <a:xfrm>
            <a:off x="102381" y="49909"/>
            <a:ext cx="3225338" cy="95410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0000"/>
                </a:solidFill>
                <a:effectLst/>
                <a:latin typeface="Helvetica" pitchFamily="2" charset="0"/>
              </a:rPr>
              <a:t>The structured</a:t>
            </a:r>
            <a:endParaRPr lang="en-US" sz="2800" dirty="0">
              <a:solidFill>
                <a:srgbClr val="000000"/>
              </a:solidFill>
              <a:effectLst/>
              <a:latin typeface="Helvetica" pitchFamily="2" charset="0"/>
            </a:endParaRPr>
          </a:p>
          <a:p>
            <a:r>
              <a:rPr lang="en-US" sz="2800" b="1" dirty="0">
                <a:solidFill>
                  <a:srgbClr val="000000"/>
                </a:solidFill>
                <a:effectLst/>
                <a:latin typeface="Helvetica" pitchFamily="2" charset="0"/>
              </a:rPr>
              <a:t>population model</a:t>
            </a:r>
            <a:endParaRPr lang="en-US" sz="2800" dirty="0">
              <a:solidFill>
                <a:srgbClr val="000000"/>
              </a:solidFill>
              <a:effectLst/>
              <a:latin typeface="Helvetica" pitchFamily="2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E48C7A5-C833-0912-3D5E-91D8503F8482}"/>
              </a:ext>
            </a:extLst>
          </p:cNvPr>
          <p:cNvSpPr/>
          <p:nvPr/>
        </p:nvSpPr>
        <p:spPr>
          <a:xfrm>
            <a:off x="9203835" y="1101393"/>
            <a:ext cx="1068005" cy="1110836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Age</a:t>
            </a:r>
            <a:r>
              <a:rPr lang="en-US" sz="2200" baseline="-250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C03C8A5-C7D1-1E87-B4E8-7BE9DB333AF3}"/>
              </a:ext>
            </a:extLst>
          </p:cNvPr>
          <p:cNvSpPr/>
          <p:nvPr/>
        </p:nvSpPr>
        <p:spPr>
          <a:xfrm>
            <a:off x="10973554" y="1118045"/>
            <a:ext cx="1068005" cy="1110836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Age</a:t>
            </a:r>
            <a:r>
              <a:rPr lang="en-US" sz="2200" baseline="-25000" dirty="0">
                <a:solidFill>
                  <a:schemeClr val="bg1"/>
                </a:solidFill>
              </a:rPr>
              <a:t>4</a:t>
            </a:r>
          </a:p>
        </p:txBody>
      </p:sp>
      <p:cxnSp>
        <p:nvCxnSpPr>
          <p:cNvPr id="29" name="Curved Connector 28">
            <a:extLst>
              <a:ext uri="{FF2B5EF4-FFF2-40B4-BE49-F238E27FC236}">
                <a16:creationId xmlns:a16="http://schemas.microsoft.com/office/drawing/2014/main" id="{47335A30-4D77-6456-FF96-1B3D9C77AE92}"/>
              </a:ext>
            </a:extLst>
          </p:cNvPr>
          <p:cNvCxnSpPr>
            <a:cxnSpLocks/>
            <a:stCxn id="17" idx="0"/>
            <a:endCxn id="6" idx="0"/>
          </p:cNvCxnSpPr>
          <p:nvPr/>
        </p:nvCxnSpPr>
        <p:spPr>
          <a:xfrm rot="16200000" flipV="1">
            <a:off x="7922461" y="-713985"/>
            <a:ext cx="41740" cy="3589015"/>
          </a:xfrm>
          <a:prstGeom prst="curvedConnector3">
            <a:avLst>
              <a:gd name="adj1" fmla="val 171972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1931D421-A09B-677A-0DE9-5CA4FD733F5A}"/>
              </a:ext>
            </a:extLst>
          </p:cNvPr>
          <p:cNvSpPr/>
          <p:nvPr/>
        </p:nvSpPr>
        <p:spPr>
          <a:xfrm>
            <a:off x="9272252" y="401407"/>
            <a:ext cx="3706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F</a:t>
            </a:r>
            <a:r>
              <a:rPr lang="en-US" baseline="-25000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3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3AC45C7-44F2-AB58-E957-4BB6D813837B}"/>
              </a:ext>
            </a:extLst>
          </p:cNvPr>
          <p:cNvSpPr/>
          <p:nvPr/>
        </p:nvSpPr>
        <p:spPr>
          <a:xfrm>
            <a:off x="11111170" y="312778"/>
            <a:ext cx="3706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F</a:t>
            </a:r>
            <a:r>
              <a:rPr lang="en-US" baseline="-25000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4</a:t>
            </a:r>
          </a:p>
        </p:txBody>
      </p:sp>
      <p:cxnSp>
        <p:nvCxnSpPr>
          <p:cNvPr id="39" name="Curved Connector 38">
            <a:extLst>
              <a:ext uri="{FF2B5EF4-FFF2-40B4-BE49-F238E27FC236}">
                <a16:creationId xmlns:a16="http://schemas.microsoft.com/office/drawing/2014/main" id="{D72AF380-22F4-5B45-38CB-591D2E71BDAF}"/>
              </a:ext>
            </a:extLst>
          </p:cNvPr>
          <p:cNvCxnSpPr>
            <a:cxnSpLocks/>
            <a:stCxn id="19" idx="0"/>
            <a:endCxn id="6" idx="0"/>
          </p:cNvCxnSpPr>
          <p:nvPr/>
        </p:nvCxnSpPr>
        <p:spPr>
          <a:xfrm rot="16200000" flipV="1">
            <a:off x="8798994" y="-1590518"/>
            <a:ext cx="58392" cy="5358734"/>
          </a:xfrm>
          <a:prstGeom prst="curvedConnector3">
            <a:avLst>
              <a:gd name="adj1" fmla="val 1757594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A05CCB20-3C42-767D-87A3-F6210A3F1087}"/>
              </a:ext>
            </a:extLst>
          </p:cNvPr>
          <p:cNvCxnSpPr>
            <a:cxnSpLocks/>
          </p:cNvCxnSpPr>
          <p:nvPr/>
        </p:nvCxnSpPr>
        <p:spPr>
          <a:xfrm>
            <a:off x="8542060" y="1683386"/>
            <a:ext cx="63568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09E488CE-1B8F-8138-B347-F8A05764FE6B}"/>
              </a:ext>
            </a:extLst>
          </p:cNvPr>
          <p:cNvSpPr/>
          <p:nvPr/>
        </p:nvSpPr>
        <p:spPr>
          <a:xfrm>
            <a:off x="8667471" y="1679577"/>
            <a:ext cx="3497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s</a:t>
            </a:r>
            <a:r>
              <a:rPr lang="en-US" baseline="-25000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2</a:t>
            </a:r>
            <a:endParaRPr lang="en-US" dirty="0">
              <a:solidFill>
                <a:srgbClr val="000000"/>
              </a:solidFill>
              <a:effectLst/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B0D30529-5EF5-53CA-C41B-BD49CE005BE3}"/>
              </a:ext>
            </a:extLst>
          </p:cNvPr>
          <p:cNvCxnSpPr>
            <a:cxnSpLocks/>
          </p:cNvCxnSpPr>
          <p:nvPr/>
        </p:nvCxnSpPr>
        <p:spPr>
          <a:xfrm>
            <a:off x="10309290" y="1667399"/>
            <a:ext cx="63568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5B5B36BD-AF4A-53EB-F0C2-73FF3133D6EA}"/>
              </a:ext>
            </a:extLst>
          </p:cNvPr>
          <p:cNvSpPr/>
          <p:nvPr/>
        </p:nvSpPr>
        <p:spPr>
          <a:xfrm>
            <a:off x="10434701" y="1663590"/>
            <a:ext cx="3497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s</a:t>
            </a:r>
            <a:r>
              <a:rPr lang="en-US" baseline="-25000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3</a:t>
            </a:r>
            <a:endParaRPr lang="en-US" dirty="0">
              <a:solidFill>
                <a:srgbClr val="000000"/>
              </a:solidFill>
              <a:effectLst/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55F2713-39E0-6E05-8602-35965FCC4242}"/>
              </a:ext>
            </a:extLst>
          </p:cNvPr>
          <p:cNvSpPr txBox="1"/>
          <p:nvPr/>
        </p:nvSpPr>
        <p:spPr>
          <a:xfrm>
            <a:off x="6195775" y="3313627"/>
            <a:ext cx="65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B013CCA-A129-51EE-58BC-E170397F763C}"/>
              </a:ext>
            </a:extLst>
          </p:cNvPr>
          <p:cNvSpPr/>
          <p:nvPr/>
        </p:nvSpPr>
        <p:spPr>
          <a:xfrm>
            <a:off x="6939064" y="3313627"/>
            <a:ext cx="5252936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dirty="0">
                <a:solidFill>
                  <a:srgbClr val="000000"/>
                </a:solidFill>
                <a:effectLst/>
              </a:rPr>
              <a:t>Edmond Halley</a:t>
            </a:r>
            <a:r>
              <a:rPr lang="en-US" sz="260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1693</a:t>
            </a:r>
          </a:p>
          <a:p>
            <a:r>
              <a:rPr lang="en-US" sz="2600" i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“An estimate of the degrees of the mortality of</a:t>
            </a:r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600" i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mankind, drawn from curious tables of the births and funerals at the city of Breslau, with an attempt to</a:t>
            </a:r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600" i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ascertain the price of annuities upon lives…”</a:t>
            </a:r>
            <a:endParaRPr lang="en-US" sz="260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600" dirty="0">
              <a:solidFill>
                <a:srgbClr val="000000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2B2F3E40-8CAA-6CAE-9272-8B8B0A445A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282" y="2245661"/>
            <a:ext cx="6080950" cy="456243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C4AAD23-42C1-C76C-4B80-8CAB83953A80}"/>
              </a:ext>
            </a:extLst>
          </p:cNvPr>
          <p:cNvSpPr/>
          <p:nvPr/>
        </p:nvSpPr>
        <p:spPr>
          <a:xfrm>
            <a:off x="989651" y="1655943"/>
            <a:ext cx="5252936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b="1" dirty="0">
                <a:solidFill>
                  <a:srgbClr val="000000"/>
                </a:solidFill>
                <a:effectLst/>
              </a:rPr>
              <a:t>Population pyramid for Breslau</a:t>
            </a:r>
            <a:endParaRPr lang="en-US" sz="2600" dirty="0">
              <a:solidFill>
                <a:srgbClr val="00000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403417134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F696A1C-45EC-0500-C0D9-77E12DFD1469}"/>
              </a:ext>
            </a:extLst>
          </p:cNvPr>
          <p:cNvSpPr/>
          <p:nvPr/>
        </p:nvSpPr>
        <p:spPr>
          <a:xfrm>
            <a:off x="5614820" y="1059653"/>
            <a:ext cx="1068005" cy="1110836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Age</a:t>
            </a:r>
            <a:r>
              <a:rPr lang="en-US" sz="2200" baseline="-250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0A66E-14FC-9490-514E-7F4B15169425}"/>
              </a:ext>
            </a:extLst>
          </p:cNvPr>
          <p:cNvSpPr/>
          <p:nvPr/>
        </p:nvSpPr>
        <p:spPr>
          <a:xfrm>
            <a:off x="7412878" y="1122174"/>
            <a:ext cx="1068005" cy="1110836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Age</a:t>
            </a:r>
            <a:r>
              <a:rPr lang="en-US" sz="2200" baseline="-25000" dirty="0">
                <a:solidFill>
                  <a:schemeClr val="bg1"/>
                </a:solidFill>
              </a:rPr>
              <a:t>2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26D0A65-B8DE-E62E-A810-3A2266DECA0B}"/>
              </a:ext>
            </a:extLst>
          </p:cNvPr>
          <p:cNvCxnSpPr>
            <a:cxnSpLocks/>
          </p:cNvCxnSpPr>
          <p:nvPr/>
        </p:nvCxnSpPr>
        <p:spPr>
          <a:xfrm>
            <a:off x="6747553" y="1667399"/>
            <a:ext cx="63568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urved Connector 8">
            <a:extLst>
              <a:ext uri="{FF2B5EF4-FFF2-40B4-BE49-F238E27FC236}">
                <a16:creationId xmlns:a16="http://schemas.microsoft.com/office/drawing/2014/main" id="{FE79CBD2-5EBC-2FEA-5226-900D30F6C4A6}"/>
              </a:ext>
            </a:extLst>
          </p:cNvPr>
          <p:cNvCxnSpPr>
            <a:cxnSpLocks/>
            <a:stCxn id="7" idx="0"/>
            <a:endCxn id="6" idx="0"/>
          </p:cNvCxnSpPr>
          <p:nvPr/>
        </p:nvCxnSpPr>
        <p:spPr>
          <a:xfrm rot="16200000" flipV="1">
            <a:off x="7016592" y="191885"/>
            <a:ext cx="62521" cy="1798058"/>
          </a:xfrm>
          <a:prstGeom prst="curvedConnector3">
            <a:avLst>
              <a:gd name="adj1" fmla="val 465637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E11AF108-E2F0-EB7D-4543-6EB8DE0E1BAC}"/>
              </a:ext>
            </a:extLst>
          </p:cNvPr>
          <p:cNvSpPr/>
          <p:nvPr/>
        </p:nvSpPr>
        <p:spPr>
          <a:xfrm>
            <a:off x="7502239" y="497444"/>
            <a:ext cx="3706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F</a:t>
            </a:r>
            <a:r>
              <a:rPr lang="en-US" baseline="-25000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2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40444FA-EE77-573F-8858-4655CE403C1B}"/>
              </a:ext>
            </a:extLst>
          </p:cNvPr>
          <p:cNvSpPr/>
          <p:nvPr/>
        </p:nvSpPr>
        <p:spPr>
          <a:xfrm>
            <a:off x="6872964" y="1663590"/>
            <a:ext cx="3497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s</a:t>
            </a:r>
            <a:r>
              <a:rPr lang="en-US" baseline="-25000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1</a:t>
            </a:r>
            <a:endParaRPr lang="en-US" dirty="0">
              <a:solidFill>
                <a:srgbClr val="000000"/>
              </a:solidFill>
              <a:effectLst/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38BC713-E9E7-7709-B0BA-A25B8589F080}"/>
              </a:ext>
            </a:extLst>
          </p:cNvPr>
          <p:cNvSpPr/>
          <p:nvPr/>
        </p:nvSpPr>
        <p:spPr>
          <a:xfrm>
            <a:off x="102381" y="49909"/>
            <a:ext cx="3225338" cy="95410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0000"/>
                </a:solidFill>
                <a:effectLst/>
                <a:latin typeface="Helvetica" pitchFamily="2" charset="0"/>
              </a:rPr>
              <a:t>The structured</a:t>
            </a:r>
            <a:endParaRPr lang="en-US" sz="2800" dirty="0">
              <a:solidFill>
                <a:srgbClr val="000000"/>
              </a:solidFill>
              <a:effectLst/>
              <a:latin typeface="Helvetica" pitchFamily="2" charset="0"/>
            </a:endParaRPr>
          </a:p>
          <a:p>
            <a:r>
              <a:rPr lang="en-US" sz="2800" b="1" dirty="0">
                <a:solidFill>
                  <a:srgbClr val="000000"/>
                </a:solidFill>
                <a:effectLst/>
                <a:latin typeface="Helvetica" pitchFamily="2" charset="0"/>
              </a:rPr>
              <a:t>population model</a:t>
            </a:r>
            <a:endParaRPr lang="en-US" sz="2800" dirty="0">
              <a:solidFill>
                <a:srgbClr val="000000"/>
              </a:solidFill>
              <a:effectLst/>
              <a:latin typeface="Helvetica" pitchFamily="2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E48C7A5-C833-0912-3D5E-91D8503F8482}"/>
              </a:ext>
            </a:extLst>
          </p:cNvPr>
          <p:cNvSpPr/>
          <p:nvPr/>
        </p:nvSpPr>
        <p:spPr>
          <a:xfrm>
            <a:off x="9203835" y="1101393"/>
            <a:ext cx="1068005" cy="1110836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Age</a:t>
            </a:r>
            <a:r>
              <a:rPr lang="en-US" sz="2200" baseline="-250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C03C8A5-C7D1-1E87-B4E8-7BE9DB333AF3}"/>
              </a:ext>
            </a:extLst>
          </p:cNvPr>
          <p:cNvSpPr/>
          <p:nvPr/>
        </p:nvSpPr>
        <p:spPr>
          <a:xfrm>
            <a:off x="10973554" y="1118045"/>
            <a:ext cx="1068005" cy="1110836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Age</a:t>
            </a:r>
            <a:r>
              <a:rPr lang="en-US" sz="2200" baseline="-25000" dirty="0">
                <a:solidFill>
                  <a:schemeClr val="bg1"/>
                </a:solidFill>
              </a:rPr>
              <a:t>4</a:t>
            </a:r>
          </a:p>
        </p:txBody>
      </p:sp>
      <p:cxnSp>
        <p:nvCxnSpPr>
          <p:cNvPr id="29" name="Curved Connector 28">
            <a:extLst>
              <a:ext uri="{FF2B5EF4-FFF2-40B4-BE49-F238E27FC236}">
                <a16:creationId xmlns:a16="http://schemas.microsoft.com/office/drawing/2014/main" id="{47335A30-4D77-6456-FF96-1B3D9C77AE92}"/>
              </a:ext>
            </a:extLst>
          </p:cNvPr>
          <p:cNvCxnSpPr>
            <a:cxnSpLocks/>
            <a:stCxn id="17" idx="0"/>
            <a:endCxn id="6" idx="0"/>
          </p:cNvCxnSpPr>
          <p:nvPr/>
        </p:nvCxnSpPr>
        <p:spPr>
          <a:xfrm rot="16200000" flipV="1">
            <a:off x="7922461" y="-713985"/>
            <a:ext cx="41740" cy="3589015"/>
          </a:xfrm>
          <a:prstGeom prst="curvedConnector3">
            <a:avLst>
              <a:gd name="adj1" fmla="val 171972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1931D421-A09B-677A-0DE9-5CA4FD733F5A}"/>
              </a:ext>
            </a:extLst>
          </p:cNvPr>
          <p:cNvSpPr/>
          <p:nvPr/>
        </p:nvSpPr>
        <p:spPr>
          <a:xfrm>
            <a:off x="9272252" y="401407"/>
            <a:ext cx="3706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F</a:t>
            </a:r>
            <a:r>
              <a:rPr lang="en-US" baseline="-25000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3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3AC45C7-44F2-AB58-E957-4BB6D813837B}"/>
              </a:ext>
            </a:extLst>
          </p:cNvPr>
          <p:cNvSpPr/>
          <p:nvPr/>
        </p:nvSpPr>
        <p:spPr>
          <a:xfrm>
            <a:off x="11111170" y="312778"/>
            <a:ext cx="3706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F</a:t>
            </a:r>
            <a:r>
              <a:rPr lang="en-US" baseline="-25000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4</a:t>
            </a:r>
          </a:p>
        </p:txBody>
      </p:sp>
      <p:cxnSp>
        <p:nvCxnSpPr>
          <p:cNvPr id="39" name="Curved Connector 38">
            <a:extLst>
              <a:ext uri="{FF2B5EF4-FFF2-40B4-BE49-F238E27FC236}">
                <a16:creationId xmlns:a16="http://schemas.microsoft.com/office/drawing/2014/main" id="{D72AF380-22F4-5B45-38CB-591D2E71BDAF}"/>
              </a:ext>
            </a:extLst>
          </p:cNvPr>
          <p:cNvCxnSpPr>
            <a:cxnSpLocks/>
            <a:stCxn id="19" idx="0"/>
            <a:endCxn id="6" idx="0"/>
          </p:cNvCxnSpPr>
          <p:nvPr/>
        </p:nvCxnSpPr>
        <p:spPr>
          <a:xfrm rot="16200000" flipV="1">
            <a:off x="8798994" y="-1590518"/>
            <a:ext cx="58392" cy="5358734"/>
          </a:xfrm>
          <a:prstGeom prst="curvedConnector3">
            <a:avLst>
              <a:gd name="adj1" fmla="val 1757594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A05CCB20-3C42-767D-87A3-F6210A3F1087}"/>
              </a:ext>
            </a:extLst>
          </p:cNvPr>
          <p:cNvCxnSpPr>
            <a:cxnSpLocks/>
          </p:cNvCxnSpPr>
          <p:nvPr/>
        </p:nvCxnSpPr>
        <p:spPr>
          <a:xfrm>
            <a:off x="8542060" y="1683386"/>
            <a:ext cx="63568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09E488CE-1B8F-8138-B347-F8A05764FE6B}"/>
              </a:ext>
            </a:extLst>
          </p:cNvPr>
          <p:cNvSpPr/>
          <p:nvPr/>
        </p:nvSpPr>
        <p:spPr>
          <a:xfrm>
            <a:off x="8667471" y="1679577"/>
            <a:ext cx="3497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s</a:t>
            </a:r>
            <a:r>
              <a:rPr lang="en-US" baseline="-25000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2</a:t>
            </a:r>
            <a:endParaRPr lang="en-US" dirty="0">
              <a:solidFill>
                <a:srgbClr val="000000"/>
              </a:solidFill>
              <a:effectLst/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B0D30529-5EF5-53CA-C41B-BD49CE005BE3}"/>
              </a:ext>
            </a:extLst>
          </p:cNvPr>
          <p:cNvCxnSpPr>
            <a:cxnSpLocks/>
          </p:cNvCxnSpPr>
          <p:nvPr/>
        </p:nvCxnSpPr>
        <p:spPr>
          <a:xfrm>
            <a:off x="10309290" y="1667399"/>
            <a:ext cx="63568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5B5B36BD-AF4A-53EB-F0C2-73FF3133D6EA}"/>
              </a:ext>
            </a:extLst>
          </p:cNvPr>
          <p:cNvSpPr/>
          <p:nvPr/>
        </p:nvSpPr>
        <p:spPr>
          <a:xfrm>
            <a:off x="10434701" y="1663590"/>
            <a:ext cx="3497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s</a:t>
            </a:r>
            <a:r>
              <a:rPr lang="en-US" baseline="-25000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3</a:t>
            </a:r>
            <a:endParaRPr lang="en-US" dirty="0">
              <a:solidFill>
                <a:srgbClr val="000000"/>
              </a:solidFill>
              <a:effectLst/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55F2713-39E0-6E05-8602-35965FCC4242}"/>
              </a:ext>
            </a:extLst>
          </p:cNvPr>
          <p:cNvSpPr txBox="1"/>
          <p:nvPr/>
        </p:nvSpPr>
        <p:spPr>
          <a:xfrm>
            <a:off x="6195775" y="3313627"/>
            <a:ext cx="65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78F429B0-676B-8E57-CFA6-D136988780A6}"/>
              </a:ext>
            </a:extLst>
          </p:cNvPr>
          <p:cNvSpPr/>
          <p:nvPr/>
        </p:nvSpPr>
        <p:spPr>
          <a:xfrm>
            <a:off x="989651" y="1655943"/>
            <a:ext cx="5252936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b="1" dirty="0">
                <a:solidFill>
                  <a:srgbClr val="000000"/>
                </a:solidFill>
                <a:effectLst/>
              </a:rPr>
              <a:t>Population pyramid for Breslau</a:t>
            </a:r>
            <a:endParaRPr lang="en-US" sz="2600" dirty="0">
              <a:solidFill>
                <a:srgbClr val="000000"/>
              </a:solidFill>
              <a:effectLst/>
            </a:endParaRPr>
          </a:p>
        </p:txBody>
      </p:sp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2B2F3E40-8CAA-6CAE-9272-8B8B0A445A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282" y="2245661"/>
            <a:ext cx="6080950" cy="456243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78D40A1-5332-F4E0-982D-A0D8113AB8EA}"/>
              </a:ext>
            </a:extLst>
          </p:cNvPr>
          <p:cNvSpPr/>
          <p:nvPr/>
        </p:nvSpPr>
        <p:spPr>
          <a:xfrm>
            <a:off x="7602315" y="4822912"/>
            <a:ext cx="4074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latin typeface="Helvetica" pitchFamily="2" charset="0"/>
              </a:rPr>
              <a:t>A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28149C0-A71C-65CF-9C3F-1C9477B5F117}"/>
              </a:ext>
            </a:extLst>
          </p:cNvPr>
          <p:cNvSpPr/>
          <p:nvPr/>
        </p:nvSpPr>
        <p:spPr>
          <a:xfrm>
            <a:off x="9881430" y="4822913"/>
            <a:ext cx="47641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err="1">
                <a:latin typeface="Helvetica" pitchFamily="2" charset="0"/>
              </a:rPr>
              <a:t>N</a:t>
            </a:r>
            <a:r>
              <a:rPr lang="en-US" sz="2400" b="1" baseline="-25000" dirty="0" err="1">
                <a:latin typeface="Helvetica" pitchFamily="2" charset="0"/>
              </a:rPr>
              <a:t>t</a:t>
            </a:r>
            <a:endParaRPr lang="en-US" sz="2400" b="1" baseline="-25000" dirty="0">
              <a:latin typeface="Helvetica" pitchFamily="2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BC229C6-28AE-452D-2939-20335CCE0188}"/>
              </a:ext>
            </a:extLst>
          </p:cNvPr>
          <p:cNvSpPr/>
          <p:nvPr/>
        </p:nvSpPr>
        <p:spPr>
          <a:xfrm>
            <a:off x="11365777" y="4822912"/>
            <a:ext cx="71045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dirty="0">
                <a:solidFill>
                  <a:srgbClr val="000000"/>
                </a:solidFill>
                <a:effectLst/>
                <a:latin typeface="Helvetica" pitchFamily="2" charset="0"/>
                <a:cs typeface="Gill Sans" panose="020B0502020104020203" pitchFamily="34" charset="-79"/>
              </a:rPr>
              <a:t>N</a:t>
            </a:r>
            <a:r>
              <a:rPr lang="en-US" sz="2400" b="1" baseline="-25000" dirty="0">
                <a:solidFill>
                  <a:srgbClr val="000000"/>
                </a:solidFill>
                <a:effectLst/>
                <a:latin typeface="Helvetica" pitchFamily="2" charset="0"/>
                <a:cs typeface="Gill Sans" panose="020B0502020104020203" pitchFamily="34" charset="-79"/>
              </a:rPr>
              <a:t>t+1</a:t>
            </a:r>
            <a:endParaRPr lang="en-US" sz="2400" dirty="0">
              <a:solidFill>
                <a:srgbClr val="000000"/>
              </a:solidFill>
              <a:effectLst/>
              <a:latin typeface="Helvetica" pitchFamily="2" charset="0"/>
              <a:cs typeface="Gill Sans" panose="020B0502020104020203" pitchFamily="34" charset="-79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C43BA96-9AE4-16DA-A603-2B2E86106F1A}"/>
              </a:ext>
            </a:extLst>
          </p:cNvPr>
          <p:cNvSpPr/>
          <p:nvPr/>
        </p:nvSpPr>
        <p:spPr>
          <a:xfrm>
            <a:off x="9432758" y="5685649"/>
            <a:ext cx="44114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Helvetica" pitchFamily="2" charset="0"/>
              </a:rPr>
              <a:t>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45DCC9B-12A3-7BD3-4652-DAF172F6FA2F}"/>
                  </a:ext>
                </a:extLst>
              </p:cNvPr>
              <p:cNvSpPr txBox="1"/>
              <p:nvPr/>
            </p:nvSpPr>
            <p:spPr>
              <a:xfrm>
                <a:off x="9841227" y="5346071"/>
                <a:ext cx="556819" cy="10598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  <m:r>
                                  <m:rPr>
                                    <m:nor/>
                                  </m:rPr>
                                  <a:rPr lang="en-US" dirty="0"/>
                                  <m:t> 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45DCC9B-12A3-7BD3-4652-DAF172F6FA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41227" y="5346071"/>
                <a:ext cx="556819" cy="1059842"/>
              </a:xfrm>
              <a:prstGeom prst="rect">
                <a:avLst/>
              </a:prstGeom>
              <a:blipFill>
                <a:blip r:embed="rId4"/>
                <a:stretch>
                  <a:fillRect b="-35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F374DAB-BD42-165F-02C5-0895349C4F4A}"/>
                  </a:ext>
                </a:extLst>
              </p:cNvPr>
              <p:cNvSpPr txBox="1"/>
              <p:nvPr/>
            </p:nvSpPr>
            <p:spPr>
              <a:xfrm>
                <a:off x="6593646" y="5346071"/>
                <a:ext cx="2560381" cy="10615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     </m:t>
                                    </m:r>
                                    <m:sSub>
                                      <m:sSub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𝐹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        0</m:t>
                                    </m:r>
                                  </m:e>
                                </m:mr>
                              </m: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     </m:t>
                              </m:r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𝐹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𝐹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4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      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0     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     </m:t>
                              </m:r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    0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     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  <m:sSub>
                                      <m:sSub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     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     0</m:t>
                                    </m:r>
                                  </m:e>
                                </m:mr>
                              </m:m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F374DAB-BD42-165F-02C5-0895349C4F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3646" y="5346071"/>
                <a:ext cx="2560381" cy="1061509"/>
              </a:xfrm>
              <a:prstGeom prst="rect">
                <a:avLst/>
              </a:prstGeom>
              <a:blipFill>
                <a:blip r:embed="rId5"/>
                <a:stretch>
                  <a:fillRect t="-3529" b="-1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978D2B4-3BC5-1067-5662-6C6403C217E4}"/>
                  </a:ext>
                </a:extLst>
              </p:cNvPr>
              <p:cNvSpPr txBox="1"/>
              <p:nvPr/>
            </p:nvSpPr>
            <p:spPr>
              <a:xfrm>
                <a:off x="11111170" y="5340716"/>
                <a:ext cx="886205" cy="10613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1 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+1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2 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+1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  <m:r>
                                  <m:rPr>
                                    <m:nor/>
                                  </m:rPr>
                                  <a:rPr lang="en-US" dirty="0"/>
                                  <m:t> 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3 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+1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4.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+1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978D2B4-3BC5-1067-5662-6C6403C217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11170" y="5340716"/>
                <a:ext cx="886205" cy="1061316"/>
              </a:xfrm>
              <a:prstGeom prst="rect">
                <a:avLst/>
              </a:prstGeom>
              <a:blipFill>
                <a:blip r:embed="rId6"/>
                <a:stretch>
                  <a:fillRect b="-35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ectangle 21">
            <a:extLst>
              <a:ext uri="{FF2B5EF4-FFF2-40B4-BE49-F238E27FC236}">
                <a16:creationId xmlns:a16="http://schemas.microsoft.com/office/drawing/2014/main" id="{895E88BC-B73F-889B-D67C-B903A5D4BA38}"/>
              </a:ext>
            </a:extLst>
          </p:cNvPr>
          <p:cNvSpPr/>
          <p:nvPr/>
        </p:nvSpPr>
        <p:spPr>
          <a:xfrm>
            <a:off x="10549393" y="5640541"/>
            <a:ext cx="44114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Helvetica" pitchFamily="2" charset="0"/>
              </a:rPr>
              <a:t>=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0BB92DD-0781-5444-0A61-6A3047A1FCAC}"/>
              </a:ext>
            </a:extLst>
          </p:cNvPr>
          <p:cNvSpPr/>
          <p:nvPr/>
        </p:nvSpPr>
        <p:spPr>
          <a:xfrm>
            <a:off x="6397587" y="2462237"/>
            <a:ext cx="6080949" cy="23237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dirty="0">
                <a:solidFill>
                  <a:srgbClr val="000000"/>
                </a:solidFill>
                <a:effectLst/>
              </a:rPr>
              <a:t>Humans are not like fish! </a:t>
            </a:r>
          </a:p>
          <a:p>
            <a:r>
              <a:rPr lang="en-US" sz="2600" dirty="0">
                <a:solidFill>
                  <a:srgbClr val="000000"/>
                </a:solidFill>
                <a:effectLst/>
              </a:rPr>
              <a:t>Fecundity tends to decrease in older age classes due to </a:t>
            </a:r>
            <a:r>
              <a:rPr lang="en-US" sz="2600" b="1" dirty="0">
                <a:solidFill>
                  <a:srgbClr val="C00000"/>
                </a:solidFill>
                <a:effectLst/>
              </a:rPr>
              <a:t>reproductive senescence</a:t>
            </a:r>
            <a:r>
              <a:rPr lang="en-US" sz="2600" b="1" dirty="0">
                <a:solidFill>
                  <a:srgbClr val="000000"/>
                </a:solidFill>
              </a:rPr>
              <a:t>.</a:t>
            </a:r>
          </a:p>
          <a:p>
            <a:endParaRPr lang="en-US" sz="1500" b="1" dirty="0">
              <a:solidFill>
                <a:srgbClr val="000000"/>
              </a:solidFill>
            </a:endParaRPr>
          </a:p>
          <a:p>
            <a:r>
              <a:rPr lang="en-US" sz="2600" b="1" dirty="0">
                <a:solidFill>
                  <a:srgbClr val="C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Younger human populations that </a:t>
            </a:r>
            <a:r>
              <a:rPr lang="en-US" sz="26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start </a:t>
            </a:r>
            <a:r>
              <a:rPr lang="en-US" sz="2600" b="1" u="sng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giving birth earlier</a:t>
            </a:r>
            <a:r>
              <a:rPr lang="en-US" sz="26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600" b="1" dirty="0">
                <a:solidFill>
                  <a:srgbClr val="C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grow faster!</a:t>
            </a:r>
            <a:endParaRPr lang="en-US" sz="2600" dirty="0">
              <a:solidFill>
                <a:srgbClr val="C00000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139023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F696A1C-45EC-0500-C0D9-77E12DFD1469}"/>
              </a:ext>
            </a:extLst>
          </p:cNvPr>
          <p:cNvSpPr/>
          <p:nvPr/>
        </p:nvSpPr>
        <p:spPr>
          <a:xfrm>
            <a:off x="5614820" y="1059653"/>
            <a:ext cx="1068005" cy="1110836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Age</a:t>
            </a:r>
            <a:r>
              <a:rPr lang="en-US" sz="2200" baseline="-250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0A66E-14FC-9490-514E-7F4B15169425}"/>
              </a:ext>
            </a:extLst>
          </p:cNvPr>
          <p:cNvSpPr/>
          <p:nvPr/>
        </p:nvSpPr>
        <p:spPr>
          <a:xfrm>
            <a:off x="7412878" y="1122174"/>
            <a:ext cx="1068005" cy="1110836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Age</a:t>
            </a:r>
            <a:r>
              <a:rPr lang="en-US" sz="2200" baseline="-25000" dirty="0">
                <a:solidFill>
                  <a:schemeClr val="bg1"/>
                </a:solidFill>
              </a:rPr>
              <a:t>2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26D0A65-B8DE-E62E-A810-3A2266DECA0B}"/>
              </a:ext>
            </a:extLst>
          </p:cNvPr>
          <p:cNvCxnSpPr>
            <a:cxnSpLocks/>
          </p:cNvCxnSpPr>
          <p:nvPr/>
        </p:nvCxnSpPr>
        <p:spPr>
          <a:xfrm>
            <a:off x="6747553" y="1667399"/>
            <a:ext cx="63568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urved Connector 8">
            <a:extLst>
              <a:ext uri="{FF2B5EF4-FFF2-40B4-BE49-F238E27FC236}">
                <a16:creationId xmlns:a16="http://schemas.microsoft.com/office/drawing/2014/main" id="{FE79CBD2-5EBC-2FEA-5226-900D30F6C4A6}"/>
              </a:ext>
            </a:extLst>
          </p:cNvPr>
          <p:cNvCxnSpPr>
            <a:cxnSpLocks/>
            <a:stCxn id="7" idx="0"/>
            <a:endCxn id="6" idx="0"/>
          </p:cNvCxnSpPr>
          <p:nvPr/>
        </p:nvCxnSpPr>
        <p:spPr>
          <a:xfrm rot="16200000" flipV="1">
            <a:off x="7016592" y="191885"/>
            <a:ext cx="62521" cy="1798058"/>
          </a:xfrm>
          <a:prstGeom prst="curvedConnector3">
            <a:avLst>
              <a:gd name="adj1" fmla="val 465637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E11AF108-E2F0-EB7D-4543-6EB8DE0E1BAC}"/>
              </a:ext>
            </a:extLst>
          </p:cNvPr>
          <p:cNvSpPr/>
          <p:nvPr/>
        </p:nvSpPr>
        <p:spPr>
          <a:xfrm>
            <a:off x="7502239" y="497444"/>
            <a:ext cx="3706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F</a:t>
            </a:r>
            <a:r>
              <a:rPr lang="en-US" baseline="-25000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2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40444FA-EE77-573F-8858-4655CE403C1B}"/>
              </a:ext>
            </a:extLst>
          </p:cNvPr>
          <p:cNvSpPr/>
          <p:nvPr/>
        </p:nvSpPr>
        <p:spPr>
          <a:xfrm>
            <a:off x="6872964" y="1663590"/>
            <a:ext cx="3497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s</a:t>
            </a:r>
            <a:r>
              <a:rPr lang="en-US" baseline="-25000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1</a:t>
            </a:r>
            <a:endParaRPr lang="en-US" dirty="0">
              <a:solidFill>
                <a:srgbClr val="000000"/>
              </a:solidFill>
              <a:effectLst/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38BC713-E9E7-7709-B0BA-A25B8589F080}"/>
              </a:ext>
            </a:extLst>
          </p:cNvPr>
          <p:cNvSpPr/>
          <p:nvPr/>
        </p:nvSpPr>
        <p:spPr>
          <a:xfrm>
            <a:off x="102381" y="49909"/>
            <a:ext cx="3225338" cy="95410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0000"/>
                </a:solidFill>
                <a:effectLst/>
                <a:latin typeface="Helvetica" pitchFamily="2" charset="0"/>
              </a:rPr>
              <a:t>The structured</a:t>
            </a:r>
            <a:endParaRPr lang="en-US" sz="2800" dirty="0">
              <a:solidFill>
                <a:srgbClr val="000000"/>
              </a:solidFill>
              <a:effectLst/>
              <a:latin typeface="Helvetica" pitchFamily="2" charset="0"/>
            </a:endParaRPr>
          </a:p>
          <a:p>
            <a:r>
              <a:rPr lang="en-US" sz="2800" b="1" dirty="0">
                <a:solidFill>
                  <a:srgbClr val="000000"/>
                </a:solidFill>
                <a:effectLst/>
                <a:latin typeface="Helvetica" pitchFamily="2" charset="0"/>
              </a:rPr>
              <a:t>population model</a:t>
            </a:r>
            <a:endParaRPr lang="en-US" sz="2800" dirty="0">
              <a:solidFill>
                <a:srgbClr val="000000"/>
              </a:solidFill>
              <a:effectLst/>
              <a:latin typeface="Helvetica" pitchFamily="2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E48C7A5-C833-0912-3D5E-91D8503F8482}"/>
              </a:ext>
            </a:extLst>
          </p:cNvPr>
          <p:cNvSpPr/>
          <p:nvPr/>
        </p:nvSpPr>
        <p:spPr>
          <a:xfrm>
            <a:off x="9203835" y="1101393"/>
            <a:ext cx="1068005" cy="1110836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Age</a:t>
            </a:r>
            <a:r>
              <a:rPr lang="en-US" sz="2200" baseline="-250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C03C8A5-C7D1-1E87-B4E8-7BE9DB333AF3}"/>
              </a:ext>
            </a:extLst>
          </p:cNvPr>
          <p:cNvSpPr/>
          <p:nvPr/>
        </p:nvSpPr>
        <p:spPr>
          <a:xfrm>
            <a:off x="10973554" y="1118045"/>
            <a:ext cx="1068005" cy="1110836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Age</a:t>
            </a:r>
            <a:r>
              <a:rPr lang="en-US" sz="2200" baseline="-25000" dirty="0">
                <a:solidFill>
                  <a:schemeClr val="bg1"/>
                </a:solidFill>
              </a:rPr>
              <a:t>4</a:t>
            </a:r>
          </a:p>
        </p:txBody>
      </p:sp>
      <p:cxnSp>
        <p:nvCxnSpPr>
          <p:cNvPr id="29" name="Curved Connector 28">
            <a:extLst>
              <a:ext uri="{FF2B5EF4-FFF2-40B4-BE49-F238E27FC236}">
                <a16:creationId xmlns:a16="http://schemas.microsoft.com/office/drawing/2014/main" id="{47335A30-4D77-6456-FF96-1B3D9C77AE92}"/>
              </a:ext>
            </a:extLst>
          </p:cNvPr>
          <p:cNvCxnSpPr>
            <a:cxnSpLocks/>
            <a:stCxn id="17" idx="0"/>
            <a:endCxn id="6" idx="0"/>
          </p:cNvCxnSpPr>
          <p:nvPr/>
        </p:nvCxnSpPr>
        <p:spPr>
          <a:xfrm rot="16200000" flipV="1">
            <a:off x="7922461" y="-713985"/>
            <a:ext cx="41740" cy="3589015"/>
          </a:xfrm>
          <a:prstGeom prst="curvedConnector3">
            <a:avLst>
              <a:gd name="adj1" fmla="val 171972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1931D421-A09B-677A-0DE9-5CA4FD733F5A}"/>
              </a:ext>
            </a:extLst>
          </p:cNvPr>
          <p:cNvSpPr/>
          <p:nvPr/>
        </p:nvSpPr>
        <p:spPr>
          <a:xfrm>
            <a:off x="9272252" y="401407"/>
            <a:ext cx="3706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F</a:t>
            </a:r>
            <a:r>
              <a:rPr lang="en-US" baseline="-25000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3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3AC45C7-44F2-AB58-E957-4BB6D813837B}"/>
              </a:ext>
            </a:extLst>
          </p:cNvPr>
          <p:cNvSpPr/>
          <p:nvPr/>
        </p:nvSpPr>
        <p:spPr>
          <a:xfrm>
            <a:off x="11111170" y="312778"/>
            <a:ext cx="3706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F</a:t>
            </a:r>
            <a:r>
              <a:rPr lang="en-US" baseline="-25000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4</a:t>
            </a:r>
          </a:p>
        </p:txBody>
      </p:sp>
      <p:cxnSp>
        <p:nvCxnSpPr>
          <p:cNvPr id="39" name="Curved Connector 38">
            <a:extLst>
              <a:ext uri="{FF2B5EF4-FFF2-40B4-BE49-F238E27FC236}">
                <a16:creationId xmlns:a16="http://schemas.microsoft.com/office/drawing/2014/main" id="{D72AF380-22F4-5B45-38CB-591D2E71BDAF}"/>
              </a:ext>
            </a:extLst>
          </p:cNvPr>
          <p:cNvCxnSpPr>
            <a:cxnSpLocks/>
            <a:stCxn id="19" idx="0"/>
            <a:endCxn id="6" idx="0"/>
          </p:cNvCxnSpPr>
          <p:nvPr/>
        </p:nvCxnSpPr>
        <p:spPr>
          <a:xfrm rot="16200000" flipV="1">
            <a:off x="8798994" y="-1590518"/>
            <a:ext cx="58392" cy="5358734"/>
          </a:xfrm>
          <a:prstGeom prst="curvedConnector3">
            <a:avLst>
              <a:gd name="adj1" fmla="val 1757594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A05CCB20-3C42-767D-87A3-F6210A3F1087}"/>
              </a:ext>
            </a:extLst>
          </p:cNvPr>
          <p:cNvCxnSpPr>
            <a:cxnSpLocks/>
          </p:cNvCxnSpPr>
          <p:nvPr/>
        </p:nvCxnSpPr>
        <p:spPr>
          <a:xfrm>
            <a:off x="8542060" y="1683386"/>
            <a:ext cx="63568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09E488CE-1B8F-8138-B347-F8A05764FE6B}"/>
              </a:ext>
            </a:extLst>
          </p:cNvPr>
          <p:cNvSpPr/>
          <p:nvPr/>
        </p:nvSpPr>
        <p:spPr>
          <a:xfrm>
            <a:off x="8667471" y="1679577"/>
            <a:ext cx="3497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s</a:t>
            </a:r>
            <a:r>
              <a:rPr lang="en-US" baseline="-25000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2</a:t>
            </a:r>
            <a:endParaRPr lang="en-US" dirty="0">
              <a:solidFill>
                <a:srgbClr val="000000"/>
              </a:solidFill>
              <a:effectLst/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B0D30529-5EF5-53CA-C41B-BD49CE005BE3}"/>
              </a:ext>
            </a:extLst>
          </p:cNvPr>
          <p:cNvCxnSpPr>
            <a:cxnSpLocks/>
          </p:cNvCxnSpPr>
          <p:nvPr/>
        </p:nvCxnSpPr>
        <p:spPr>
          <a:xfrm>
            <a:off x="10309290" y="1667399"/>
            <a:ext cx="63568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5B5B36BD-AF4A-53EB-F0C2-73FF3133D6EA}"/>
              </a:ext>
            </a:extLst>
          </p:cNvPr>
          <p:cNvSpPr/>
          <p:nvPr/>
        </p:nvSpPr>
        <p:spPr>
          <a:xfrm>
            <a:off x="10434701" y="1663590"/>
            <a:ext cx="3497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s</a:t>
            </a:r>
            <a:r>
              <a:rPr lang="en-US" baseline="-25000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3</a:t>
            </a:r>
            <a:endParaRPr lang="en-US" dirty="0">
              <a:solidFill>
                <a:srgbClr val="000000"/>
              </a:solidFill>
              <a:effectLst/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55F2713-39E0-6E05-8602-35965FCC4242}"/>
              </a:ext>
            </a:extLst>
          </p:cNvPr>
          <p:cNvSpPr txBox="1"/>
          <p:nvPr/>
        </p:nvSpPr>
        <p:spPr>
          <a:xfrm>
            <a:off x="6195775" y="3313627"/>
            <a:ext cx="65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78D40A1-5332-F4E0-982D-A0D8113AB8EA}"/>
              </a:ext>
            </a:extLst>
          </p:cNvPr>
          <p:cNvSpPr/>
          <p:nvPr/>
        </p:nvSpPr>
        <p:spPr>
          <a:xfrm>
            <a:off x="7602315" y="4822912"/>
            <a:ext cx="4074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latin typeface="Helvetica" pitchFamily="2" charset="0"/>
              </a:rPr>
              <a:t>A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28149C0-A71C-65CF-9C3F-1C9477B5F117}"/>
              </a:ext>
            </a:extLst>
          </p:cNvPr>
          <p:cNvSpPr/>
          <p:nvPr/>
        </p:nvSpPr>
        <p:spPr>
          <a:xfrm>
            <a:off x="9881430" y="4822913"/>
            <a:ext cx="47641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err="1">
                <a:latin typeface="Helvetica" pitchFamily="2" charset="0"/>
              </a:rPr>
              <a:t>N</a:t>
            </a:r>
            <a:r>
              <a:rPr lang="en-US" sz="2400" b="1" baseline="-25000" dirty="0" err="1">
                <a:latin typeface="Helvetica" pitchFamily="2" charset="0"/>
              </a:rPr>
              <a:t>t</a:t>
            </a:r>
            <a:endParaRPr lang="en-US" sz="2400" b="1" baseline="-25000" dirty="0">
              <a:latin typeface="Helvetica" pitchFamily="2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BC229C6-28AE-452D-2939-20335CCE0188}"/>
              </a:ext>
            </a:extLst>
          </p:cNvPr>
          <p:cNvSpPr/>
          <p:nvPr/>
        </p:nvSpPr>
        <p:spPr>
          <a:xfrm>
            <a:off x="11365777" y="4822912"/>
            <a:ext cx="71045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dirty="0">
                <a:solidFill>
                  <a:srgbClr val="000000"/>
                </a:solidFill>
                <a:effectLst/>
                <a:latin typeface="Helvetica" pitchFamily="2" charset="0"/>
                <a:cs typeface="Gill Sans" panose="020B0502020104020203" pitchFamily="34" charset="-79"/>
              </a:rPr>
              <a:t>N</a:t>
            </a:r>
            <a:r>
              <a:rPr lang="en-US" sz="2400" b="1" baseline="-25000" dirty="0">
                <a:solidFill>
                  <a:srgbClr val="000000"/>
                </a:solidFill>
                <a:effectLst/>
                <a:latin typeface="Helvetica" pitchFamily="2" charset="0"/>
                <a:cs typeface="Gill Sans" panose="020B0502020104020203" pitchFamily="34" charset="-79"/>
              </a:rPr>
              <a:t>t+1</a:t>
            </a:r>
            <a:endParaRPr lang="en-US" sz="2400" dirty="0">
              <a:solidFill>
                <a:srgbClr val="000000"/>
              </a:solidFill>
              <a:effectLst/>
              <a:latin typeface="Helvetica" pitchFamily="2" charset="0"/>
              <a:cs typeface="Gill Sans" panose="020B0502020104020203" pitchFamily="34" charset="-79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C43BA96-9AE4-16DA-A603-2B2E86106F1A}"/>
              </a:ext>
            </a:extLst>
          </p:cNvPr>
          <p:cNvSpPr/>
          <p:nvPr/>
        </p:nvSpPr>
        <p:spPr>
          <a:xfrm>
            <a:off x="9432758" y="5685649"/>
            <a:ext cx="44114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Helvetica" pitchFamily="2" charset="0"/>
              </a:rPr>
              <a:t>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45DCC9B-12A3-7BD3-4652-DAF172F6FA2F}"/>
                  </a:ext>
                </a:extLst>
              </p:cNvPr>
              <p:cNvSpPr txBox="1"/>
              <p:nvPr/>
            </p:nvSpPr>
            <p:spPr>
              <a:xfrm>
                <a:off x="9841227" y="5346071"/>
                <a:ext cx="556819" cy="10598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  <m:r>
                                  <m:rPr>
                                    <m:nor/>
                                  </m:rPr>
                                  <a:rPr lang="en-US" dirty="0"/>
                                  <m:t> 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45DCC9B-12A3-7BD3-4652-DAF172F6FA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41227" y="5346071"/>
                <a:ext cx="556819" cy="1059842"/>
              </a:xfrm>
              <a:prstGeom prst="rect">
                <a:avLst/>
              </a:prstGeom>
              <a:blipFill>
                <a:blip r:embed="rId3"/>
                <a:stretch>
                  <a:fillRect b="-35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F374DAB-BD42-165F-02C5-0895349C4F4A}"/>
                  </a:ext>
                </a:extLst>
              </p:cNvPr>
              <p:cNvSpPr txBox="1"/>
              <p:nvPr/>
            </p:nvSpPr>
            <p:spPr>
              <a:xfrm>
                <a:off x="6593646" y="5346071"/>
                <a:ext cx="2355196" cy="10615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     </m:t>
                                    </m:r>
                                    <m:sSub>
                                      <m:sSub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𝐹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        0</m:t>
                                    </m:r>
                                  </m:e>
                                </m:mr>
                              </m: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     </m:t>
                              </m:r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𝐹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𝐹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4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 0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      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0     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     </m:t>
                              </m:r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    0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  <m:sSub>
                                      <m:sSub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     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 0</m:t>
                                    </m:r>
                                  </m:e>
                                </m:mr>
                              </m:m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F374DAB-BD42-165F-02C5-0895349C4F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3646" y="5346071"/>
                <a:ext cx="2355196" cy="1061509"/>
              </a:xfrm>
              <a:prstGeom prst="rect">
                <a:avLst/>
              </a:prstGeom>
              <a:blipFill>
                <a:blip r:embed="rId4"/>
                <a:stretch>
                  <a:fillRect t="-3529" b="-1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978D2B4-3BC5-1067-5662-6C6403C217E4}"/>
                  </a:ext>
                </a:extLst>
              </p:cNvPr>
              <p:cNvSpPr txBox="1"/>
              <p:nvPr/>
            </p:nvSpPr>
            <p:spPr>
              <a:xfrm>
                <a:off x="11111170" y="5340716"/>
                <a:ext cx="886205" cy="10613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1 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+1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2 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+1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  <m:r>
                                  <m:rPr>
                                    <m:nor/>
                                  </m:rPr>
                                  <a:rPr lang="en-US" dirty="0"/>
                                  <m:t> 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3 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+1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4.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+1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978D2B4-3BC5-1067-5662-6C6403C217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11170" y="5340716"/>
                <a:ext cx="886205" cy="1061316"/>
              </a:xfrm>
              <a:prstGeom prst="rect">
                <a:avLst/>
              </a:prstGeom>
              <a:blipFill>
                <a:blip r:embed="rId5"/>
                <a:stretch>
                  <a:fillRect b="-35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ectangle 21">
            <a:extLst>
              <a:ext uri="{FF2B5EF4-FFF2-40B4-BE49-F238E27FC236}">
                <a16:creationId xmlns:a16="http://schemas.microsoft.com/office/drawing/2014/main" id="{895E88BC-B73F-889B-D67C-B903A5D4BA38}"/>
              </a:ext>
            </a:extLst>
          </p:cNvPr>
          <p:cNvSpPr/>
          <p:nvPr/>
        </p:nvSpPr>
        <p:spPr>
          <a:xfrm>
            <a:off x="10549393" y="5640541"/>
            <a:ext cx="44114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Helvetica" pitchFamily="2" charset="0"/>
              </a:rPr>
              <a:t>=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AE8B6D5-0B6C-A9DF-4C81-74F9F08147F5}"/>
              </a:ext>
            </a:extLst>
          </p:cNvPr>
          <p:cNvSpPr/>
          <p:nvPr/>
        </p:nvSpPr>
        <p:spPr>
          <a:xfrm>
            <a:off x="6397587" y="2462237"/>
            <a:ext cx="6080949" cy="23237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dirty="0">
                <a:solidFill>
                  <a:srgbClr val="000000"/>
                </a:solidFill>
                <a:effectLst/>
              </a:rPr>
              <a:t>Humans are not like fish! </a:t>
            </a:r>
          </a:p>
          <a:p>
            <a:r>
              <a:rPr lang="en-US" sz="2600" dirty="0">
                <a:solidFill>
                  <a:srgbClr val="000000"/>
                </a:solidFill>
                <a:effectLst/>
              </a:rPr>
              <a:t>Fecundity tends to decrease in older age classes due to </a:t>
            </a:r>
            <a:r>
              <a:rPr lang="en-US" sz="2600" b="1" dirty="0">
                <a:solidFill>
                  <a:srgbClr val="C00000"/>
                </a:solidFill>
                <a:effectLst/>
              </a:rPr>
              <a:t>reproductive senescence</a:t>
            </a:r>
            <a:r>
              <a:rPr lang="en-US" sz="2600" b="1" dirty="0">
                <a:solidFill>
                  <a:srgbClr val="000000"/>
                </a:solidFill>
              </a:rPr>
              <a:t>.</a:t>
            </a:r>
          </a:p>
          <a:p>
            <a:endParaRPr lang="en-US" sz="1500" b="1" dirty="0">
              <a:solidFill>
                <a:srgbClr val="000000"/>
              </a:solidFill>
            </a:endParaRPr>
          </a:p>
          <a:p>
            <a:r>
              <a:rPr lang="en-US" sz="2600" b="1" dirty="0">
                <a:solidFill>
                  <a:srgbClr val="C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Younger human populations that </a:t>
            </a:r>
            <a:r>
              <a:rPr lang="en-US" sz="26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start </a:t>
            </a:r>
            <a:r>
              <a:rPr lang="en-US" sz="2600" b="1" u="sng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giving birth earlier</a:t>
            </a:r>
            <a:r>
              <a:rPr lang="en-US" sz="26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600" b="1" dirty="0">
                <a:solidFill>
                  <a:srgbClr val="C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grow faster!</a:t>
            </a:r>
            <a:endParaRPr lang="en-US" sz="2600" dirty="0">
              <a:solidFill>
                <a:srgbClr val="C00000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5" name="Picture 24" descr="Table&#10;&#10;Description automatically generated">
            <a:extLst>
              <a:ext uri="{FF2B5EF4-FFF2-40B4-BE49-F238E27FC236}">
                <a16:creationId xmlns:a16="http://schemas.microsoft.com/office/drawing/2014/main" id="{60A19A38-DBFC-A12D-356A-8EEDF26232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0506" y="2462237"/>
            <a:ext cx="6055269" cy="2736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3498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018A822C-E5CC-0A81-636E-E93331046C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315" y="1845029"/>
            <a:ext cx="5734456" cy="4302461"/>
          </a:xfrm>
          <a:prstGeom prst="rect">
            <a:avLst/>
          </a:prstGeom>
        </p:spPr>
      </p:pic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774434A1-75C4-5497-3F2E-84B8D85084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9231" y="1892468"/>
            <a:ext cx="5607996" cy="420758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0299B34D-E025-B322-D182-DCF038B874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500" dirty="0"/>
              <a:t>We can estimate growth rates by ‘fitting’ a model to data</a:t>
            </a:r>
          </a:p>
        </p:txBody>
      </p:sp>
    </p:spTree>
    <p:extLst>
      <p:ext uri="{BB962C8B-B14F-4D97-AF65-F5344CB8AC3E}">
        <p14:creationId xmlns:p14="http://schemas.microsoft.com/office/powerpoint/2010/main" val="276447956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F4883-8D0F-2632-29B6-01E417A5CF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3B94F4-7813-7517-3BB3-4384C507569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slide.url=https://www.polleverywhere.com/multiple_choice_polls/mzLdr86glrEEOpW0rPfEk?state=opened&amp;flow=Default&amp;onscreen=persist">
            <a:extLst>
              <a:ext uri="{FF2B5EF4-FFF2-40B4-BE49-F238E27FC236}">
                <a16:creationId xmlns:a16="http://schemas.microsoft.com/office/drawing/2014/main" id="{A8C9EE56-7ED2-330E-4A7C-106ABBC443A6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" y="63500"/>
            <a:ext cx="12065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492107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038BC713-E9E7-7709-B0BA-A25B8589F080}"/>
              </a:ext>
            </a:extLst>
          </p:cNvPr>
          <p:cNvSpPr/>
          <p:nvPr/>
        </p:nvSpPr>
        <p:spPr>
          <a:xfrm>
            <a:off x="102380" y="49909"/>
            <a:ext cx="4975457" cy="52322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0000"/>
                </a:solidFill>
                <a:effectLst/>
                <a:latin typeface="Helvetica" pitchFamily="2" charset="0"/>
              </a:rPr>
              <a:t>Demogra</a:t>
            </a:r>
            <a:r>
              <a:rPr lang="en-US" sz="2800" b="1" dirty="0">
                <a:solidFill>
                  <a:srgbClr val="000000"/>
                </a:solidFill>
                <a:latin typeface="Helvetica" pitchFamily="2" charset="0"/>
              </a:rPr>
              <a:t>phic transition</a:t>
            </a:r>
            <a:endParaRPr lang="en-US" sz="2800" dirty="0">
              <a:solidFill>
                <a:srgbClr val="000000"/>
              </a:solidFill>
              <a:effectLst/>
              <a:latin typeface="Helvetica" pitchFamily="2" charset="0"/>
            </a:endParaRPr>
          </a:p>
        </p:txBody>
      </p:sp>
      <p:pic>
        <p:nvPicPr>
          <p:cNvPr id="28" name="Picture 27" descr="A picture containing chart&#10;&#10;Description automatically generated">
            <a:extLst>
              <a:ext uri="{FF2B5EF4-FFF2-40B4-BE49-F238E27FC236}">
                <a16:creationId xmlns:a16="http://schemas.microsoft.com/office/drawing/2014/main" id="{0F566835-32E6-DE91-7B88-FE76F3B9E3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748" y="573129"/>
            <a:ext cx="9921583" cy="6088244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157090DC-C21D-10C2-42E4-98841D49CD0E}"/>
              </a:ext>
            </a:extLst>
          </p:cNvPr>
          <p:cNvSpPr/>
          <p:nvPr/>
        </p:nvSpPr>
        <p:spPr>
          <a:xfrm>
            <a:off x="447472" y="573129"/>
            <a:ext cx="1350522" cy="5447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845899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038BC713-E9E7-7709-B0BA-A25B8589F080}"/>
              </a:ext>
            </a:extLst>
          </p:cNvPr>
          <p:cNvSpPr/>
          <p:nvPr/>
        </p:nvSpPr>
        <p:spPr>
          <a:xfrm>
            <a:off x="102380" y="49909"/>
            <a:ext cx="4975457" cy="52322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0000"/>
                </a:solidFill>
                <a:effectLst/>
                <a:latin typeface="Helvetica" pitchFamily="2" charset="0"/>
              </a:rPr>
              <a:t>Demogra</a:t>
            </a:r>
            <a:r>
              <a:rPr lang="en-US" sz="2800" b="1" dirty="0">
                <a:solidFill>
                  <a:srgbClr val="000000"/>
                </a:solidFill>
                <a:latin typeface="Helvetica" pitchFamily="2" charset="0"/>
              </a:rPr>
              <a:t>phic transition</a:t>
            </a:r>
            <a:endParaRPr lang="en-US" sz="2800" dirty="0">
              <a:solidFill>
                <a:srgbClr val="000000"/>
              </a:solidFill>
              <a:effectLst/>
              <a:latin typeface="Helvetica" pitchFamily="2" charset="0"/>
            </a:endParaRPr>
          </a:p>
        </p:txBody>
      </p:sp>
      <p:pic>
        <p:nvPicPr>
          <p:cNvPr id="28" name="Picture 27" descr="A picture containing chart&#10;&#10;Description automatically generated">
            <a:extLst>
              <a:ext uri="{FF2B5EF4-FFF2-40B4-BE49-F238E27FC236}">
                <a16:creationId xmlns:a16="http://schemas.microsoft.com/office/drawing/2014/main" id="{0F566835-32E6-DE91-7B88-FE76F3B9E3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748" y="573129"/>
            <a:ext cx="9921583" cy="608824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5847FDB-CBB0-D19C-8644-B28338DF0478}"/>
              </a:ext>
            </a:extLst>
          </p:cNvPr>
          <p:cNvSpPr/>
          <p:nvPr/>
        </p:nvSpPr>
        <p:spPr>
          <a:xfrm>
            <a:off x="4085616" y="4435813"/>
            <a:ext cx="1634247" cy="1867710"/>
          </a:xfrm>
          <a:prstGeom prst="rect">
            <a:avLst/>
          </a:prstGeom>
          <a:solidFill>
            <a:srgbClr val="FFFF00">
              <a:alpha val="3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00011AB-764B-2BC9-AF66-C492FD091FF3}"/>
              </a:ext>
            </a:extLst>
          </p:cNvPr>
          <p:cNvSpPr/>
          <p:nvPr/>
        </p:nvSpPr>
        <p:spPr>
          <a:xfrm>
            <a:off x="447472" y="573129"/>
            <a:ext cx="1350522" cy="5447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20096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2F47CAD-EF4C-027D-226A-5CA2429CA934}"/>
              </a:ext>
            </a:extLst>
          </p:cNvPr>
          <p:cNvSpPr/>
          <p:nvPr/>
        </p:nvSpPr>
        <p:spPr>
          <a:xfrm>
            <a:off x="102380" y="49909"/>
            <a:ext cx="4975457" cy="52322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0000"/>
                </a:solidFill>
                <a:effectLst/>
                <a:latin typeface="Helvetica" pitchFamily="2" charset="0"/>
              </a:rPr>
              <a:t>Demogra</a:t>
            </a:r>
            <a:r>
              <a:rPr lang="en-US" sz="2800" b="1" dirty="0">
                <a:solidFill>
                  <a:srgbClr val="000000"/>
                </a:solidFill>
                <a:latin typeface="Helvetica" pitchFamily="2" charset="0"/>
              </a:rPr>
              <a:t>phic transition</a:t>
            </a:r>
            <a:endParaRPr lang="en-US" sz="2800" dirty="0">
              <a:solidFill>
                <a:srgbClr val="000000"/>
              </a:solidFill>
              <a:effectLst/>
              <a:latin typeface="Helvetica" pitchFamily="2" charset="0"/>
            </a:endParaRPr>
          </a:p>
        </p:txBody>
      </p:sp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6B95C57A-72ED-2089-089D-CB534F7851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8135" y="184150"/>
            <a:ext cx="6489700" cy="64897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08ABFE6-DF21-2495-B3D2-BA3EF0B3D074}"/>
              </a:ext>
            </a:extLst>
          </p:cNvPr>
          <p:cNvSpPr/>
          <p:nvPr/>
        </p:nvSpPr>
        <p:spPr>
          <a:xfrm>
            <a:off x="238567" y="573129"/>
            <a:ext cx="269918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00"/>
                </a:solidFill>
                <a:effectLst/>
              </a:rPr>
              <a:t>Death rates are falling globally…</a:t>
            </a:r>
            <a:endParaRPr lang="en-US" sz="2800" dirty="0">
              <a:solidFill>
                <a:srgbClr val="C00000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306636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2F47CAD-EF4C-027D-226A-5CA2429CA934}"/>
              </a:ext>
            </a:extLst>
          </p:cNvPr>
          <p:cNvSpPr/>
          <p:nvPr/>
        </p:nvSpPr>
        <p:spPr>
          <a:xfrm>
            <a:off x="102380" y="49909"/>
            <a:ext cx="4975457" cy="52322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0000"/>
                </a:solidFill>
                <a:effectLst/>
                <a:latin typeface="Helvetica" pitchFamily="2" charset="0"/>
              </a:rPr>
              <a:t>Demogra</a:t>
            </a:r>
            <a:r>
              <a:rPr lang="en-US" sz="2800" b="1" dirty="0">
                <a:solidFill>
                  <a:srgbClr val="000000"/>
                </a:solidFill>
                <a:latin typeface="Helvetica" pitchFamily="2" charset="0"/>
              </a:rPr>
              <a:t>phic transition</a:t>
            </a:r>
            <a:endParaRPr lang="en-US" sz="2800" dirty="0">
              <a:solidFill>
                <a:srgbClr val="000000"/>
              </a:solidFill>
              <a:effectLst/>
              <a:latin typeface="Helvetica" pitchFamily="2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08ABFE6-DF21-2495-B3D2-BA3EF0B3D074}"/>
              </a:ext>
            </a:extLst>
          </p:cNvPr>
          <p:cNvSpPr/>
          <p:nvPr/>
        </p:nvSpPr>
        <p:spPr>
          <a:xfrm>
            <a:off x="238567" y="573129"/>
            <a:ext cx="269918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00"/>
                </a:solidFill>
                <a:effectLst/>
              </a:rPr>
              <a:t>And birth rates are </a:t>
            </a:r>
            <a:r>
              <a:rPr lang="en-US" sz="2800" dirty="0">
                <a:solidFill>
                  <a:srgbClr val="000000"/>
                </a:solidFill>
              </a:rPr>
              <a:t>also falling</a:t>
            </a:r>
            <a:r>
              <a:rPr lang="en-US" sz="2800" dirty="0">
                <a:solidFill>
                  <a:srgbClr val="000000"/>
                </a:solidFill>
                <a:effectLst/>
              </a:rPr>
              <a:t>…</a:t>
            </a:r>
            <a:endParaRPr lang="en-US" sz="2800" dirty="0">
              <a:solidFill>
                <a:srgbClr val="C00000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235DB723-C1D9-85EC-4F18-29D76E5BBD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3940" y="705255"/>
            <a:ext cx="8965011" cy="5447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620502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038BC713-E9E7-7709-B0BA-A25B8589F080}"/>
              </a:ext>
            </a:extLst>
          </p:cNvPr>
          <p:cNvSpPr/>
          <p:nvPr/>
        </p:nvSpPr>
        <p:spPr>
          <a:xfrm>
            <a:off x="102380" y="49909"/>
            <a:ext cx="4975457" cy="52322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0000"/>
                </a:solidFill>
                <a:effectLst/>
                <a:latin typeface="Helvetica" pitchFamily="2" charset="0"/>
              </a:rPr>
              <a:t>Demogra</a:t>
            </a:r>
            <a:r>
              <a:rPr lang="en-US" sz="2800" b="1" dirty="0">
                <a:solidFill>
                  <a:srgbClr val="000000"/>
                </a:solidFill>
                <a:latin typeface="Helvetica" pitchFamily="2" charset="0"/>
              </a:rPr>
              <a:t>phic transition</a:t>
            </a:r>
            <a:endParaRPr lang="en-US" sz="2800" dirty="0">
              <a:solidFill>
                <a:srgbClr val="000000"/>
              </a:solidFill>
              <a:effectLst/>
              <a:latin typeface="Helvetica" pitchFamily="2" charset="0"/>
            </a:endParaRPr>
          </a:p>
        </p:txBody>
      </p:sp>
      <p:pic>
        <p:nvPicPr>
          <p:cNvPr id="2" name="Picture 1" descr="Chart, line chart&#10;&#10;Description automatically generated">
            <a:extLst>
              <a:ext uri="{FF2B5EF4-FFF2-40B4-BE49-F238E27FC236}">
                <a16:creationId xmlns:a16="http://schemas.microsoft.com/office/drawing/2014/main" id="{9A83EDCF-CE57-901A-E79E-4BF063752B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391"/>
          <a:stretch/>
        </p:blipFill>
        <p:spPr>
          <a:xfrm>
            <a:off x="1392676" y="894945"/>
            <a:ext cx="8829450" cy="5757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314586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038BC713-E9E7-7709-B0BA-A25B8589F080}"/>
              </a:ext>
            </a:extLst>
          </p:cNvPr>
          <p:cNvSpPr/>
          <p:nvPr/>
        </p:nvSpPr>
        <p:spPr>
          <a:xfrm>
            <a:off x="102380" y="49909"/>
            <a:ext cx="4975457" cy="52322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0000"/>
                </a:solidFill>
                <a:effectLst/>
                <a:latin typeface="Helvetica" pitchFamily="2" charset="0"/>
              </a:rPr>
              <a:t>Demogra</a:t>
            </a:r>
            <a:r>
              <a:rPr lang="en-US" sz="2800" b="1" dirty="0">
                <a:solidFill>
                  <a:srgbClr val="000000"/>
                </a:solidFill>
                <a:latin typeface="Helvetica" pitchFamily="2" charset="0"/>
              </a:rPr>
              <a:t>phic transition</a:t>
            </a:r>
            <a:endParaRPr lang="en-US" sz="2800" dirty="0">
              <a:solidFill>
                <a:srgbClr val="000000"/>
              </a:solidFill>
              <a:effectLst/>
              <a:latin typeface="Helvetica" pitchFamily="2" charset="0"/>
            </a:endParaRPr>
          </a:p>
        </p:txBody>
      </p:sp>
      <p:pic>
        <p:nvPicPr>
          <p:cNvPr id="28" name="Picture 27" descr="A picture containing chart&#10;&#10;Description automatically generated">
            <a:extLst>
              <a:ext uri="{FF2B5EF4-FFF2-40B4-BE49-F238E27FC236}">
                <a16:creationId xmlns:a16="http://schemas.microsoft.com/office/drawing/2014/main" id="{0F566835-32E6-DE91-7B88-FE76F3B9E3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748" y="573129"/>
            <a:ext cx="9921583" cy="608824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5847FDB-CBB0-D19C-8644-B28338DF0478}"/>
              </a:ext>
            </a:extLst>
          </p:cNvPr>
          <p:cNvSpPr/>
          <p:nvPr/>
        </p:nvSpPr>
        <p:spPr>
          <a:xfrm>
            <a:off x="4085616" y="4435813"/>
            <a:ext cx="1634247" cy="1867710"/>
          </a:xfrm>
          <a:prstGeom prst="rect">
            <a:avLst/>
          </a:prstGeom>
          <a:solidFill>
            <a:srgbClr val="FFFF00">
              <a:alpha val="3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D14D1C2-EA76-51E2-46F3-70415468EAEE}"/>
              </a:ext>
            </a:extLst>
          </p:cNvPr>
          <p:cNvSpPr/>
          <p:nvPr/>
        </p:nvSpPr>
        <p:spPr>
          <a:xfrm>
            <a:off x="102380" y="1643977"/>
            <a:ext cx="1687509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dirty="0">
                <a:solidFill>
                  <a:srgbClr val="000000"/>
                </a:solidFill>
                <a:effectLst/>
              </a:rPr>
              <a:t>How does age </a:t>
            </a:r>
            <a:r>
              <a:rPr lang="en-US" sz="2600" dirty="0">
                <a:solidFill>
                  <a:srgbClr val="000000"/>
                </a:solidFill>
              </a:rPr>
              <a:t>s</a:t>
            </a:r>
            <a:r>
              <a:rPr lang="en-US" sz="2600" dirty="0">
                <a:solidFill>
                  <a:srgbClr val="000000"/>
                </a:solidFill>
                <a:effectLst/>
              </a:rPr>
              <a:t>tructure predict population growth?</a:t>
            </a:r>
            <a:endParaRPr lang="en-US" sz="2600" dirty="0">
              <a:solidFill>
                <a:srgbClr val="C00000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6346E60-FD3B-43A5-62F4-CB1BBC2B3E59}"/>
              </a:ext>
            </a:extLst>
          </p:cNvPr>
          <p:cNvSpPr/>
          <p:nvPr/>
        </p:nvSpPr>
        <p:spPr>
          <a:xfrm>
            <a:off x="447472" y="573129"/>
            <a:ext cx="1350522" cy="5447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355468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038BC713-E9E7-7709-B0BA-A25B8589F080}"/>
              </a:ext>
            </a:extLst>
          </p:cNvPr>
          <p:cNvSpPr/>
          <p:nvPr/>
        </p:nvSpPr>
        <p:spPr>
          <a:xfrm>
            <a:off x="102380" y="49909"/>
            <a:ext cx="4975457" cy="52322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0000"/>
                </a:solidFill>
                <a:effectLst/>
                <a:latin typeface="Helvetica" pitchFamily="2" charset="0"/>
              </a:rPr>
              <a:t>Demogra</a:t>
            </a:r>
            <a:r>
              <a:rPr lang="en-US" sz="2800" b="1" dirty="0">
                <a:solidFill>
                  <a:srgbClr val="000000"/>
                </a:solidFill>
                <a:latin typeface="Helvetica" pitchFamily="2" charset="0"/>
              </a:rPr>
              <a:t>phic transition</a:t>
            </a:r>
            <a:endParaRPr lang="en-US" sz="2800" dirty="0">
              <a:solidFill>
                <a:srgbClr val="000000"/>
              </a:solidFill>
              <a:effectLst/>
              <a:latin typeface="Helvetica" pitchFamily="2" charset="0"/>
            </a:endParaRPr>
          </a:p>
        </p:txBody>
      </p:sp>
      <p:pic>
        <p:nvPicPr>
          <p:cNvPr id="28" name="Picture 27" descr="A picture containing chart&#10;&#10;Description automatically generated">
            <a:extLst>
              <a:ext uri="{FF2B5EF4-FFF2-40B4-BE49-F238E27FC236}">
                <a16:creationId xmlns:a16="http://schemas.microsoft.com/office/drawing/2014/main" id="{0F566835-32E6-DE91-7B88-FE76F3B9E3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877"/>
          <a:stretch/>
        </p:blipFill>
        <p:spPr>
          <a:xfrm>
            <a:off x="1589712" y="502239"/>
            <a:ext cx="8663242" cy="500361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D14D1C2-EA76-51E2-46F3-70415468EAEE}"/>
              </a:ext>
            </a:extLst>
          </p:cNvPr>
          <p:cNvSpPr/>
          <p:nvPr/>
        </p:nvSpPr>
        <p:spPr>
          <a:xfrm>
            <a:off x="102380" y="1643977"/>
            <a:ext cx="1687509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dirty="0">
                <a:solidFill>
                  <a:srgbClr val="000000"/>
                </a:solidFill>
                <a:effectLst/>
              </a:rPr>
              <a:t>How does age </a:t>
            </a:r>
            <a:r>
              <a:rPr lang="en-US" sz="2600" dirty="0">
                <a:solidFill>
                  <a:srgbClr val="000000"/>
                </a:solidFill>
              </a:rPr>
              <a:t>s</a:t>
            </a:r>
            <a:r>
              <a:rPr lang="en-US" sz="2600" dirty="0">
                <a:solidFill>
                  <a:srgbClr val="000000"/>
                </a:solidFill>
                <a:effectLst/>
              </a:rPr>
              <a:t>tructure predict population growth?</a:t>
            </a:r>
            <a:endParaRPr lang="en-US" sz="2600" dirty="0">
              <a:solidFill>
                <a:srgbClr val="C00000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 descr="A picture containing shape&#10;&#10;Description automatically generated">
            <a:extLst>
              <a:ext uri="{FF2B5EF4-FFF2-40B4-BE49-F238E27FC236}">
                <a16:creationId xmlns:a16="http://schemas.microsoft.com/office/drawing/2014/main" id="{63935369-0D90-88FE-CB71-393FE507085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1978"/>
          <a:stretch/>
        </p:blipFill>
        <p:spPr>
          <a:xfrm>
            <a:off x="2704289" y="5505855"/>
            <a:ext cx="6153718" cy="135214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956D4AD-1EBA-25CA-EC46-BD2A408133BE}"/>
              </a:ext>
            </a:extLst>
          </p:cNvPr>
          <p:cNvSpPr/>
          <p:nvPr/>
        </p:nvSpPr>
        <p:spPr>
          <a:xfrm>
            <a:off x="1114628" y="561779"/>
            <a:ext cx="1350522" cy="5447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362408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038BC713-E9E7-7709-B0BA-A25B8589F080}"/>
              </a:ext>
            </a:extLst>
          </p:cNvPr>
          <p:cNvSpPr/>
          <p:nvPr/>
        </p:nvSpPr>
        <p:spPr>
          <a:xfrm>
            <a:off x="323285" y="366224"/>
            <a:ext cx="4975457" cy="52322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00"/>
                </a:solidFill>
                <a:effectLst/>
                <a:latin typeface="Helvetica" pitchFamily="2" charset="0"/>
              </a:rPr>
              <a:t>Where are we globally?</a:t>
            </a:r>
          </a:p>
        </p:txBody>
      </p:sp>
      <p:pic>
        <p:nvPicPr>
          <p:cNvPr id="3" name="Picture 2" descr="A picture containing shape&#10;&#10;Description automatically generated">
            <a:extLst>
              <a:ext uri="{FF2B5EF4-FFF2-40B4-BE49-F238E27FC236}">
                <a16:creationId xmlns:a16="http://schemas.microsoft.com/office/drawing/2014/main" id="{2AB92A69-3DD9-68FB-1A4F-A4DD3E13EE0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978"/>
          <a:stretch/>
        </p:blipFill>
        <p:spPr>
          <a:xfrm>
            <a:off x="4338536" y="77820"/>
            <a:ext cx="4547237" cy="1100028"/>
          </a:xfrm>
          <a:prstGeom prst="rect">
            <a:avLst/>
          </a:prstGeom>
        </p:spPr>
      </p:pic>
      <p:pic>
        <p:nvPicPr>
          <p:cNvPr id="19" name="Picture 18" descr="Chart, bar chart, histogram&#10;&#10;Description automatically generated">
            <a:extLst>
              <a:ext uri="{FF2B5EF4-FFF2-40B4-BE49-F238E27FC236}">
                <a16:creationId xmlns:a16="http://schemas.microsoft.com/office/drawing/2014/main" id="{01D1F01E-1B42-27C9-0DB1-F91B505B64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411" y="1230981"/>
            <a:ext cx="5568908" cy="562701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1" name="Picture 20" descr="Chart, bar chart, histogram&#10;&#10;Description automatically generated">
            <a:extLst>
              <a:ext uri="{FF2B5EF4-FFF2-40B4-BE49-F238E27FC236}">
                <a16:creationId xmlns:a16="http://schemas.microsoft.com/office/drawing/2014/main" id="{1719D84F-5875-91A4-74EF-C965F44741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1319" y="1230981"/>
            <a:ext cx="5568908" cy="562701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D2BE898F-1691-B783-0737-5F0DACC99A63}"/>
              </a:ext>
            </a:extLst>
          </p:cNvPr>
          <p:cNvSpPr/>
          <p:nvPr/>
        </p:nvSpPr>
        <p:spPr>
          <a:xfrm>
            <a:off x="6134910" y="6167336"/>
            <a:ext cx="2211421" cy="5447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AD9AC77-3605-CA6E-FB88-65E8D96A83AD}"/>
              </a:ext>
            </a:extLst>
          </p:cNvPr>
          <p:cNvSpPr/>
          <p:nvPr/>
        </p:nvSpPr>
        <p:spPr>
          <a:xfrm>
            <a:off x="599593" y="6172200"/>
            <a:ext cx="2211421" cy="5447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419963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038BC713-E9E7-7709-B0BA-A25B8589F080}"/>
              </a:ext>
            </a:extLst>
          </p:cNvPr>
          <p:cNvSpPr/>
          <p:nvPr/>
        </p:nvSpPr>
        <p:spPr>
          <a:xfrm>
            <a:off x="323285" y="366224"/>
            <a:ext cx="4975457" cy="52322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00"/>
                </a:solidFill>
                <a:effectLst/>
                <a:latin typeface="Helvetica" pitchFamily="2" charset="0"/>
              </a:rPr>
              <a:t>Where are we globally?</a:t>
            </a:r>
          </a:p>
        </p:txBody>
      </p:sp>
      <p:pic>
        <p:nvPicPr>
          <p:cNvPr id="3" name="Picture 2" descr="A picture containing shape&#10;&#10;Description automatically generated">
            <a:extLst>
              <a:ext uri="{FF2B5EF4-FFF2-40B4-BE49-F238E27FC236}">
                <a16:creationId xmlns:a16="http://schemas.microsoft.com/office/drawing/2014/main" id="{2AB92A69-3DD9-68FB-1A4F-A4DD3E13EE0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978"/>
          <a:stretch/>
        </p:blipFill>
        <p:spPr>
          <a:xfrm>
            <a:off x="4338536" y="77820"/>
            <a:ext cx="4547237" cy="1100028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D2BE898F-1691-B783-0737-5F0DACC99A63}"/>
              </a:ext>
            </a:extLst>
          </p:cNvPr>
          <p:cNvSpPr/>
          <p:nvPr/>
        </p:nvSpPr>
        <p:spPr>
          <a:xfrm>
            <a:off x="6134910" y="6167336"/>
            <a:ext cx="2211421" cy="5447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AD9AC77-3605-CA6E-FB88-65E8D96A83AD}"/>
              </a:ext>
            </a:extLst>
          </p:cNvPr>
          <p:cNvSpPr/>
          <p:nvPr/>
        </p:nvSpPr>
        <p:spPr>
          <a:xfrm>
            <a:off x="599593" y="6172200"/>
            <a:ext cx="2211421" cy="5447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Chart, bar chart&#10;&#10;Description automatically generated">
            <a:extLst>
              <a:ext uri="{FF2B5EF4-FFF2-40B4-BE49-F238E27FC236}">
                <a16:creationId xmlns:a16="http://schemas.microsoft.com/office/drawing/2014/main" id="{3A338D20-4A39-F359-15F7-9BB805AC3C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884" y="1177849"/>
            <a:ext cx="5621493" cy="568015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A5C65E9A-8E5B-57F3-9AFF-22E70870F3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1086" y="1177848"/>
            <a:ext cx="5621493" cy="568015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454C1DA-6ABB-5F5D-42C1-49452175D243}"/>
              </a:ext>
            </a:extLst>
          </p:cNvPr>
          <p:cNvSpPr/>
          <p:nvPr/>
        </p:nvSpPr>
        <p:spPr>
          <a:xfrm>
            <a:off x="599592" y="6219401"/>
            <a:ext cx="2211421" cy="5447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770E87A-3BFE-2074-D71B-C19A8199029F}"/>
              </a:ext>
            </a:extLst>
          </p:cNvPr>
          <p:cNvSpPr/>
          <p:nvPr/>
        </p:nvSpPr>
        <p:spPr>
          <a:xfrm>
            <a:off x="6240540" y="6154734"/>
            <a:ext cx="2211421" cy="5447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4533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774434A1-75C4-5497-3F2E-84B8D85084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9231" y="1892468"/>
            <a:ext cx="5607996" cy="420758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0299B34D-E025-B322-D182-DCF038B874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500" dirty="0"/>
              <a:t>We can estimate growth rates by ‘fitting’ a model to data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780E5E3-6E40-F147-60EF-EBD2A3CF1BDA}"/>
              </a:ext>
            </a:extLst>
          </p:cNvPr>
          <p:cNvSpPr/>
          <p:nvPr/>
        </p:nvSpPr>
        <p:spPr>
          <a:xfrm>
            <a:off x="1070044" y="2288099"/>
            <a:ext cx="4233152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000000"/>
                </a:solidFill>
              </a:rPr>
              <a:t>Madagascar growth rates accelerated over the time period!</a:t>
            </a:r>
          </a:p>
          <a:p>
            <a:pPr algn="ctr"/>
            <a:endParaRPr lang="en-US" sz="2400" dirty="0">
              <a:solidFill>
                <a:srgbClr val="000000"/>
              </a:solidFill>
            </a:endParaRPr>
          </a:p>
          <a:p>
            <a:pPr algn="ctr"/>
            <a:r>
              <a:rPr lang="en-US" sz="2400" dirty="0"/>
              <a:t>Model fits to data from earlier years </a:t>
            </a:r>
            <a:r>
              <a:rPr lang="en-US" sz="2400" b="1" dirty="0">
                <a:solidFill>
                  <a:srgbClr val="C00000"/>
                </a:solidFill>
              </a:rPr>
              <a:t>underestimate </a:t>
            </a:r>
            <a:r>
              <a:rPr lang="en-US" sz="2400" dirty="0"/>
              <a:t>current population growth rates</a:t>
            </a:r>
          </a:p>
          <a:p>
            <a:pPr algn="ctr"/>
            <a:endParaRPr lang="en-US" sz="2400" dirty="0">
              <a:solidFill>
                <a:srgbClr val="000000"/>
              </a:solidFill>
            </a:endParaRPr>
          </a:p>
          <a:p>
            <a:pPr algn="ctr"/>
            <a:endParaRPr lang="en-US" sz="2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723867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F755264-FE94-C670-EC85-06E64AE18C85}"/>
              </a:ext>
            </a:extLst>
          </p:cNvPr>
          <p:cNvSpPr/>
          <p:nvPr/>
        </p:nvSpPr>
        <p:spPr>
          <a:xfrm>
            <a:off x="323285" y="366224"/>
            <a:ext cx="4975457" cy="52322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00"/>
                </a:solidFill>
                <a:effectLst/>
                <a:latin typeface="Helvetica" pitchFamily="2" charset="0"/>
              </a:rPr>
              <a:t>Where are we globally?</a:t>
            </a:r>
          </a:p>
        </p:txBody>
      </p:sp>
      <p:pic>
        <p:nvPicPr>
          <p:cNvPr id="6" name="Picture 5" descr="A picture containing shape&#10;&#10;Description automatically generated">
            <a:extLst>
              <a:ext uri="{FF2B5EF4-FFF2-40B4-BE49-F238E27FC236}">
                <a16:creationId xmlns:a16="http://schemas.microsoft.com/office/drawing/2014/main" id="{B18A5CEF-1D81-1D7D-3DB2-E06BE964F2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978"/>
          <a:stretch/>
        </p:blipFill>
        <p:spPr>
          <a:xfrm>
            <a:off x="4338536" y="77820"/>
            <a:ext cx="4547237" cy="1100028"/>
          </a:xfrm>
          <a:prstGeom prst="rect">
            <a:avLst/>
          </a:prstGeom>
        </p:spPr>
      </p:pic>
      <p:pic>
        <p:nvPicPr>
          <p:cNvPr id="8" name="Picture 7" descr="Chart, bar chart&#10;&#10;Description automatically generated">
            <a:extLst>
              <a:ext uri="{FF2B5EF4-FFF2-40B4-BE49-F238E27FC236}">
                <a16:creationId xmlns:a16="http://schemas.microsoft.com/office/drawing/2014/main" id="{E90FA22F-9FD7-D9A9-AF12-CF97D0DEE4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1588" y="1332111"/>
            <a:ext cx="5468823" cy="552588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1D54E2D-4D53-864F-E0B2-068339ADDDFA}"/>
              </a:ext>
            </a:extLst>
          </p:cNvPr>
          <p:cNvSpPr/>
          <p:nvPr/>
        </p:nvSpPr>
        <p:spPr>
          <a:xfrm>
            <a:off x="3361588" y="6219401"/>
            <a:ext cx="2211421" cy="5447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5176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3BAC64C-9997-EAD0-B10E-060DFBEA21E4}"/>
              </a:ext>
            </a:extLst>
          </p:cNvPr>
          <p:cNvSpPr txBox="1">
            <a:spLocks/>
          </p:cNvSpPr>
          <p:nvPr/>
        </p:nvSpPr>
        <p:spPr>
          <a:xfrm>
            <a:off x="135203" y="69442"/>
            <a:ext cx="1205679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800" dirty="0"/>
              <a:t>Both geometric and exponential growth are </a:t>
            </a:r>
            <a:r>
              <a:rPr lang="en-US" sz="3800" b="1" dirty="0">
                <a:solidFill>
                  <a:srgbClr val="C00000"/>
                </a:solidFill>
              </a:rPr>
              <a:t>unchecked</a:t>
            </a:r>
            <a:r>
              <a:rPr lang="en-US" sz="3800" dirty="0"/>
              <a:t>. </a:t>
            </a:r>
          </a:p>
        </p:txBody>
      </p:sp>
      <p:pic>
        <p:nvPicPr>
          <p:cNvPr id="14" name="Picture 13" descr="A picture containing chart&#10;&#10;Description automatically generated">
            <a:extLst>
              <a:ext uri="{FF2B5EF4-FFF2-40B4-BE49-F238E27FC236}">
                <a16:creationId xmlns:a16="http://schemas.microsoft.com/office/drawing/2014/main" id="{3244E8C6-5237-8B83-82DB-167A036455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4711" y="1280199"/>
            <a:ext cx="6820532" cy="511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4261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33268B-B051-E138-13FA-F39C0B9C4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18255"/>
            <a:ext cx="12192000" cy="1325563"/>
          </a:xfrm>
        </p:spPr>
        <p:txBody>
          <a:bodyPr/>
          <a:lstStyle/>
          <a:p>
            <a:pPr algn="ctr"/>
            <a:r>
              <a:rPr lang="en-US" dirty="0"/>
              <a:t>Malthus proposed some limits to population growth</a:t>
            </a:r>
          </a:p>
        </p:txBody>
      </p:sp>
      <p:pic>
        <p:nvPicPr>
          <p:cNvPr id="34818" name="Picture 2">
            <a:extLst>
              <a:ext uri="{FF2B5EF4-FFF2-40B4-BE49-F238E27FC236}">
                <a16:creationId xmlns:a16="http://schemas.microsoft.com/office/drawing/2014/main" id="{E20504A5-3984-E908-30C4-CF3917258D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0907" y="3429000"/>
            <a:ext cx="2491093" cy="3159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C62364F-A93C-B8EC-EA9D-38789785FFA3}"/>
              </a:ext>
            </a:extLst>
          </p:cNvPr>
          <p:cNvSpPr txBox="1"/>
          <p:nvPr/>
        </p:nvSpPr>
        <p:spPr>
          <a:xfrm>
            <a:off x="500973" y="5210471"/>
            <a:ext cx="919993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Helvetica" pitchFamily="2" charset="0"/>
              </a:rPr>
              <a:t>- Thomas Malthus (1798)</a:t>
            </a:r>
            <a:endParaRPr lang="en-US" b="0" i="1" dirty="0">
              <a:effectLst/>
              <a:latin typeface="Helvetica" pitchFamily="2" charset="0"/>
            </a:endParaRPr>
          </a:p>
          <a:p>
            <a:r>
              <a:rPr lang="en-US" b="0" i="1" dirty="0">
                <a:effectLst/>
                <a:latin typeface="Helvetica" pitchFamily="2" charset="0"/>
              </a:rPr>
              <a:t>An Essay on the Principle of Population as it Effects the Future Improvement of Society, </a:t>
            </a:r>
          </a:p>
          <a:p>
            <a:r>
              <a:rPr lang="en-US" i="1" dirty="0">
                <a:effectLst/>
                <a:latin typeface="Helvetica" pitchFamily="2" charset="0"/>
              </a:rPr>
              <a:t>With Remarks on the Speculations of </a:t>
            </a:r>
            <a:r>
              <a:rPr lang="en-US" i="1" dirty="0" err="1">
                <a:effectLst/>
                <a:latin typeface="Helvetica" pitchFamily="2" charset="0"/>
              </a:rPr>
              <a:t>Mr</a:t>
            </a:r>
            <a:r>
              <a:rPr lang="en-US" i="1" dirty="0">
                <a:effectLst/>
                <a:latin typeface="Helvetica" pitchFamily="2" charset="0"/>
              </a:rPr>
              <a:t> Godwin, Mr. Condorcet and Other Writers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D740F53-EB6D-FEBE-498C-15F7DC2CCC1E}"/>
              </a:ext>
            </a:extLst>
          </p:cNvPr>
          <p:cNvSpPr txBox="1"/>
          <p:nvPr/>
        </p:nvSpPr>
        <p:spPr>
          <a:xfrm>
            <a:off x="500974" y="1343818"/>
            <a:ext cx="8973765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i="1" dirty="0">
                <a:effectLst/>
                <a:latin typeface="Helvetica" pitchFamily="2" charset="0"/>
              </a:rPr>
              <a:t>“[. . . ] the power of population is indefinitely greater than the power in the earth to produce subsistence for man.</a:t>
            </a:r>
            <a:r>
              <a:rPr lang="en-US" sz="2200" dirty="0">
                <a:latin typeface="Helvetica" pitchFamily="2" charset="0"/>
              </a:rPr>
              <a:t> </a:t>
            </a:r>
            <a:r>
              <a:rPr lang="en-US" sz="2200" i="1" dirty="0">
                <a:effectLst/>
                <a:latin typeface="Helvetica" pitchFamily="2" charset="0"/>
              </a:rPr>
              <a:t>Population, when unchecked, increases in a geometrical ratio. Subsistence increases only in an arithmetical</a:t>
            </a:r>
            <a:r>
              <a:rPr lang="en-US" sz="2200" dirty="0">
                <a:latin typeface="Helvetica" pitchFamily="2" charset="0"/>
              </a:rPr>
              <a:t> </a:t>
            </a:r>
            <a:r>
              <a:rPr lang="en-US" sz="2200" i="1" dirty="0">
                <a:effectLst/>
                <a:latin typeface="Helvetica" pitchFamily="2" charset="0"/>
              </a:rPr>
              <a:t>ratio. A slight acquaintance with numbers will shew the immensity of the first power in comparison of the</a:t>
            </a:r>
            <a:r>
              <a:rPr lang="en-US" sz="2200" dirty="0">
                <a:latin typeface="Helvetica" pitchFamily="2" charset="0"/>
              </a:rPr>
              <a:t> </a:t>
            </a:r>
            <a:r>
              <a:rPr lang="en-US" sz="2200" i="1" dirty="0">
                <a:effectLst/>
                <a:latin typeface="Helvetica" pitchFamily="2" charset="0"/>
              </a:rPr>
              <a:t>second. By that law of our nature which makes food necessary to the life of man, the effects of these two</a:t>
            </a:r>
            <a:r>
              <a:rPr lang="en-US" sz="2200" dirty="0">
                <a:latin typeface="Helvetica" pitchFamily="2" charset="0"/>
              </a:rPr>
              <a:t> </a:t>
            </a:r>
            <a:r>
              <a:rPr lang="en-US" sz="2200" i="1" dirty="0">
                <a:effectLst/>
                <a:latin typeface="Helvetica" pitchFamily="2" charset="0"/>
              </a:rPr>
              <a:t>unequal powers must be kept equal. This implies a strong and constantly operating check on population from</a:t>
            </a:r>
            <a:r>
              <a:rPr lang="en-US" sz="2200" dirty="0">
                <a:latin typeface="Helvetica" pitchFamily="2" charset="0"/>
              </a:rPr>
              <a:t> </a:t>
            </a:r>
            <a:r>
              <a:rPr lang="en-US" sz="2200" i="1" dirty="0">
                <a:effectLst/>
                <a:latin typeface="Helvetica" pitchFamily="2" charset="0"/>
              </a:rPr>
              <a:t>the difficulty of subsistence. This difficulty must fall somewhere; and must necessarily be severely felt by a</a:t>
            </a:r>
            <a:r>
              <a:rPr lang="en-US" sz="2200" dirty="0">
                <a:latin typeface="Helvetica" pitchFamily="2" charset="0"/>
              </a:rPr>
              <a:t> </a:t>
            </a:r>
            <a:r>
              <a:rPr lang="en-US" sz="2200" i="1" dirty="0">
                <a:effectLst/>
                <a:latin typeface="Helvetica" pitchFamily="2" charset="0"/>
              </a:rPr>
              <a:t>large portion of mankind.”</a:t>
            </a:r>
            <a:endParaRPr lang="en-US" sz="2200" dirty="0"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42554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33268B-B051-E138-13FA-F39C0B9C4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18255"/>
            <a:ext cx="12192000" cy="1325563"/>
          </a:xfrm>
        </p:spPr>
        <p:txBody>
          <a:bodyPr/>
          <a:lstStyle/>
          <a:p>
            <a:pPr algn="ctr"/>
            <a:r>
              <a:rPr lang="en-US" dirty="0"/>
              <a:t>Malthus proposed some limits to population growth</a:t>
            </a:r>
          </a:p>
        </p:txBody>
      </p:sp>
      <p:pic>
        <p:nvPicPr>
          <p:cNvPr id="34818" name="Picture 2">
            <a:extLst>
              <a:ext uri="{FF2B5EF4-FFF2-40B4-BE49-F238E27FC236}">
                <a16:creationId xmlns:a16="http://schemas.microsoft.com/office/drawing/2014/main" id="{E20504A5-3984-E908-30C4-CF3917258D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0907" y="3429000"/>
            <a:ext cx="2491093" cy="3159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C62364F-A93C-B8EC-EA9D-38789785FFA3}"/>
              </a:ext>
            </a:extLst>
          </p:cNvPr>
          <p:cNvSpPr txBox="1"/>
          <p:nvPr/>
        </p:nvSpPr>
        <p:spPr>
          <a:xfrm>
            <a:off x="500974" y="5664829"/>
            <a:ext cx="919993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Helvetica" pitchFamily="2" charset="0"/>
              </a:rPr>
              <a:t>- Thomas Malthus (1798)</a:t>
            </a:r>
            <a:endParaRPr lang="en-US" b="0" i="1" dirty="0">
              <a:effectLst/>
              <a:latin typeface="Helvetica" pitchFamily="2" charset="0"/>
            </a:endParaRPr>
          </a:p>
          <a:p>
            <a:r>
              <a:rPr lang="en-US" b="0" i="1" dirty="0">
                <a:effectLst/>
                <a:latin typeface="Helvetica" pitchFamily="2" charset="0"/>
              </a:rPr>
              <a:t>An Essay on the Principle of Population as it Effects the Future Improvement of Society, </a:t>
            </a:r>
          </a:p>
          <a:p>
            <a:r>
              <a:rPr lang="en-US" i="1" dirty="0">
                <a:effectLst/>
                <a:latin typeface="Helvetica" pitchFamily="2" charset="0"/>
              </a:rPr>
              <a:t>With Remarks on the Speculations of Mr. Godwin, Mr. Condorcet and Other Writers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D2EED61-4EB2-58F5-3971-05FDFBA8FC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79585" y="1253331"/>
            <a:ext cx="6137102" cy="4351338"/>
          </a:xfrm>
        </p:spPr>
      </p:pic>
    </p:spTree>
    <p:extLst>
      <p:ext uri="{BB962C8B-B14F-4D97-AF65-F5344CB8AC3E}">
        <p14:creationId xmlns:p14="http://schemas.microsoft.com/office/powerpoint/2010/main" val="14317673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33268B-B051-E138-13FA-F39C0B9C4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18255"/>
            <a:ext cx="12192000" cy="1325563"/>
          </a:xfrm>
        </p:spPr>
        <p:txBody>
          <a:bodyPr/>
          <a:lstStyle/>
          <a:p>
            <a:pPr algn="ctr"/>
            <a:r>
              <a:rPr lang="en-US" dirty="0"/>
              <a:t>Malthus proposed some limits to population growth</a:t>
            </a:r>
          </a:p>
        </p:txBody>
      </p:sp>
      <p:pic>
        <p:nvPicPr>
          <p:cNvPr id="34818" name="Picture 2">
            <a:extLst>
              <a:ext uri="{FF2B5EF4-FFF2-40B4-BE49-F238E27FC236}">
                <a16:creationId xmlns:a16="http://schemas.microsoft.com/office/drawing/2014/main" id="{E20504A5-3984-E908-30C4-CF3917258D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0907" y="3429000"/>
            <a:ext cx="2491093" cy="3159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C62364F-A93C-B8EC-EA9D-38789785FFA3}"/>
              </a:ext>
            </a:extLst>
          </p:cNvPr>
          <p:cNvSpPr txBox="1"/>
          <p:nvPr/>
        </p:nvSpPr>
        <p:spPr>
          <a:xfrm>
            <a:off x="500974" y="5664829"/>
            <a:ext cx="919993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Helvetica" pitchFamily="2" charset="0"/>
              </a:rPr>
              <a:t>- Thomas Malthus (1798)</a:t>
            </a:r>
            <a:endParaRPr lang="en-US" b="0" i="1" dirty="0">
              <a:effectLst/>
              <a:latin typeface="Helvetica" pitchFamily="2" charset="0"/>
            </a:endParaRPr>
          </a:p>
          <a:p>
            <a:r>
              <a:rPr lang="en-US" b="0" i="1" dirty="0">
                <a:effectLst/>
                <a:latin typeface="Helvetica" pitchFamily="2" charset="0"/>
              </a:rPr>
              <a:t>An Essay on the Principle of Population as it Effects the Future Improvement of Society, </a:t>
            </a:r>
          </a:p>
          <a:p>
            <a:r>
              <a:rPr lang="en-US" i="1" dirty="0">
                <a:effectLst/>
                <a:latin typeface="Helvetica" pitchFamily="2" charset="0"/>
              </a:rPr>
              <a:t>With Remarks on the Speculations of Mr. Godwin, Mr. Condorcet and Other Writers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D2EED61-4EB2-58F5-3971-05FDFBA8FC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79585" y="1253331"/>
            <a:ext cx="6137102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FA3E834-1C6E-DADF-7173-D697D6F0DD0B}"/>
              </a:ext>
            </a:extLst>
          </p:cNvPr>
          <p:cNvSpPr txBox="1"/>
          <p:nvPr/>
        </p:nvSpPr>
        <p:spPr>
          <a:xfrm>
            <a:off x="9176426" y="1264645"/>
            <a:ext cx="3015574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600" b="1" dirty="0">
                <a:latin typeface="Helvetica" pitchFamily="2" charset="0"/>
              </a:rPr>
              <a:t>Problem! </a:t>
            </a:r>
          </a:p>
          <a:p>
            <a:r>
              <a:rPr lang="en-US" sz="2600" dirty="0">
                <a:latin typeface="Helvetica" pitchFamily="2" charset="0"/>
              </a:rPr>
              <a:t>No basis for assumption of arithmetical ratio for food.</a:t>
            </a:r>
            <a:endParaRPr lang="en-US" sz="2600" i="1" dirty="0"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04989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33268B-B051-E138-13FA-F39C0B9C4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935" y="173897"/>
            <a:ext cx="11511065" cy="1325563"/>
          </a:xfrm>
        </p:spPr>
        <p:txBody>
          <a:bodyPr/>
          <a:lstStyle/>
          <a:p>
            <a:r>
              <a:rPr lang="en-US" dirty="0"/>
              <a:t>Logistic growth equation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52AB56-FA0E-D24C-1D91-CCC1598DFA48}"/>
              </a:ext>
            </a:extLst>
          </p:cNvPr>
          <p:cNvSpPr txBox="1"/>
          <p:nvPr/>
        </p:nvSpPr>
        <p:spPr>
          <a:xfrm>
            <a:off x="8190689" y="330740"/>
            <a:ext cx="4001311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i="1" dirty="0">
                <a:effectLst/>
                <a:latin typeface="Helvetica" pitchFamily="2" charset="0"/>
              </a:rPr>
              <a:t>“We shall not insist on the hypothesis of geometric progression, given that it can hold only in very special</a:t>
            </a:r>
            <a:endParaRPr lang="en-US" sz="2200" dirty="0">
              <a:effectLst/>
              <a:latin typeface="Helvetica" pitchFamily="2" charset="0"/>
            </a:endParaRPr>
          </a:p>
          <a:p>
            <a:r>
              <a:rPr lang="en-US" sz="2200" i="1" dirty="0">
                <a:effectLst/>
                <a:latin typeface="Helvetica" pitchFamily="2" charset="0"/>
              </a:rPr>
              <a:t>circumstances; for example, when a fertile territory of almost unlimited size happens to be inhabited by people…” </a:t>
            </a:r>
          </a:p>
          <a:p>
            <a:endParaRPr lang="en-US" sz="2200" i="1" dirty="0">
              <a:effectLst/>
              <a:latin typeface="Helvetica" pitchFamily="2" charset="0"/>
            </a:endParaRPr>
          </a:p>
          <a:p>
            <a:r>
              <a:rPr lang="en-US" i="0" dirty="0">
                <a:effectLst/>
                <a:latin typeface="Helvetica" pitchFamily="2" charset="0"/>
              </a:rPr>
              <a:t>- Pierre-Francois Verhulst </a:t>
            </a:r>
            <a:r>
              <a:rPr lang="en-US" dirty="0">
                <a:effectLst/>
                <a:latin typeface="Helvetica" pitchFamily="2" charset="0"/>
              </a:rPr>
              <a:t>(1838)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D336F95-6EE9-4448-8D3D-6ED0BEEDDCAA}"/>
                  </a:ext>
                </a:extLst>
              </p:cNvPr>
              <p:cNvSpPr txBox="1"/>
              <p:nvPr/>
            </p:nvSpPr>
            <p:spPr>
              <a:xfrm>
                <a:off x="680935" y="2128806"/>
                <a:ext cx="3501957" cy="88626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𝑑𝑁</m:t>
                          </m:r>
                        </m:num>
                        <m:den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𝑟𝑁</m:t>
                      </m:r>
                      <m:d>
                        <m:dPr>
                          <m:ctrlPr>
                            <a:rPr lang="en-US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num>
                            <m:den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D336F95-6EE9-4448-8D3D-6ED0BEEDDC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935" y="2128806"/>
                <a:ext cx="3501957" cy="886268"/>
              </a:xfrm>
              <a:prstGeom prst="rect">
                <a:avLst/>
              </a:prstGeom>
              <a:blipFill>
                <a:blip r:embed="rId3"/>
                <a:stretch>
                  <a:fillRect t="-1408" b="-126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541723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08D81D0-03C2-7E06-8FDD-75F44567DD90}"/>
              </a:ext>
            </a:extLst>
          </p:cNvPr>
          <p:cNvSpPr/>
          <p:nvPr/>
        </p:nvSpPr>
        <p:spPr>
          <a:xfrm>
            <a:off x="3229585" y="2632122"/>
            <a:ext cx="522859" cy="456487"/>
          </a:xfrm>
          <a:prstGeom prst="rect">
            <a:avLst/>
          </a:prstGeom>
          <a:solidFill>
            <a:srgbClr val="FFFF00">
              <a:alpha val="4742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33268B-B051-E138-13FA-F39C0B9C4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935" y="173897"/>
            <a:ext cx="11511065" cy="1325563"/>
          </a:xfrm>
        </p:spPr>
        <p:txBody>
          <a:bodyPr/>
          <a:lstStyle/>
          <a:p>
            <a:r>
              <a:rPr lang="en-US" dirty="0"/>
              <a:t>Logistic growth equation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52AB56-FA0E-D24C-1D91-CCC1598DFA48}"/>
              </a:ext>
            </a:extLst>
          </p:cNvPr>
          <p:cNvSpPr txBox="1"/>
          <p:nvPr/>
        </p:nvSpPr>
        <p:spPr>
          <a:xfrm>
            <a:off x="8190689" y="330740"/>
            <a:ext cx="4001311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i="1" dirty="0">
                <a:effectLst/>
                <a:latin typeface="Helvetica" pitchFamily="2" charset="0"/>
              </a:rPr>
              <a:t>“We shall not insist on the hypothesis of geometric progression, given that it can hold only in very special</a:t>
            </a:r>
            <a:endParaRPr lang="en-US" sz="2200" dirty="0">
              <a:effectLst/>
              <a:latin typeface="Helvetica" pitchFamily="2" charset="0"/>
            </a:endParaRPr>
          </a:p>
          <a:p>
            <a:r>
              <a:rPr lang="en-US" sz="2200" i="1" dirty="0">
                <a:effectLst/>
                <a:latin typeface="Helvetica" pitchFamily="2" charset="0"/>
              </a:rPr>
              <a:t>circumstances; for example, when a fertile territory of almost unlimited size happens to be inhabited by people…” </a:t>
            </a:r>
          </a:p>
          <a:p>
            <a:endParaRPr lang="en-US" sz="2200" i="1" dirty="0">
              <a:effectLst/>
              <a:latin typeface="Helvetica" pitchFamily="2" charset="0"/>
            </a:endParaRPr>
          </a:p>
          <a:p>
            <a:r>
              <a:rPr lang="en-US" i="0" dirty="0">
                <a:effectLst/>
                <a:latin typeface="Helvetica" pitchFamily="2" charset="0"/>
              </a:rPr>
              <a:t>- Pierre-Francois Verhulst </a:t>
            </a:r>
            <a:r>
              <a:rPr lang="en-US" dirty="0">
                <a:effectLst/>
                <a:latin typeface="Helvetica" pitchFamily="2" charset="0"/>
              </a:rPr>
              <a:t>(1838)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D336F95-6EE9-4448-8D3D-6ED0BEEDDCAA}"/>
                  </a:ext>
                </a:extLst>
              </p:cNvPr>
              <p:cNvSpPr txBox="1"/>
              <p:nvPr/>
            </p:nvSpPr>
            <p:spPr>
              <a:xfrm>
                <a:off x="680935" y="2128806"/>
                <a:ext cx="3501957" cy="88626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𝑑𝑁</m:t>
                          </m:r>
                        </m:num>
                        <m:den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𝑟𝑁</m:t>
                      </m:r>
                      <m:d>
                        <m:dPr>
                          <m:ctrlPr>
                            <a:rPr lang="en-US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num>
                            <m:den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D336F95-6EE9-4448-8D3D-6ED0BEEDDC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935" y="2128806"/>
                <a:ext cx="3501957" cy="886268"/>
              </a:xfrm>
              <a:prstGeom prst="rect">
                <a:avLst/>
              </a:prstGeom>
              <a:blipFill>
                <a:blip r:embed="rId3"/>
                <a:stretch>
                  <a:fillRect t="-1408" b="-126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278327E-5216-A1FD-145A-A51F6F824A41}"/>
              </a:ext>
            </a:extLst>
          </p:cNvPr>
          <p:cNvCxnSpPr>
            <a:cxnSpLocks/>
          </p:cNvCxnSpPr>
          <p:nvPr/>
        </p:nvCxnSpPr>
        <p:spPr>
          <a:xfrm flipV="1">
            <a:off x="3459804" y="3184476"/>
            <a:ext cx="0" cy="56258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3A9A274-D56C-B01A-4E0E-29AB1EAE229E}"/>
              </a:ext>
            </a:extLst>
          </p:cNvPr>
          <p:cNvCxnSpPr>
            <a:cxnSpLocks/>
          </p:cNvCxnSpPr>
          <p:nvPr/>
        </p:nvCxnSpPr>
        <p:spPr>
          <a:xfrm flipH="1">
            <a:off x="4182892" y="2373549"/>
            <a:ext cx="70363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6F5A4F2-4971-3627-C1B0-D5B9277E2519}"/>
              </a:ext>
            </a:extLst>
          </p:cNvPr>
          <p:cNvCxnSpPr>
            <a:cxnSpLocks/>
          </p:cNvCxnSpPr>
          <p:nvPr/>
        </p:nvCxnSpPr>
        <p:spPr>
          <a:xfrm flipV="1">
            <a:off x="2075234" y="3184476"/>
            <a:ext cx="0" cy="56258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0B734335-4EC0-66E4-D1EB-A24F21E5DCA6}"/>
              </a:ext>
            </a:extLst>
          </p:cNvPr>
          <p:cNvSpPr txBox="1"/>
          <p:nvPr/>
        </p:nvSpPr>
        <p:spPr>
          <a:xfrm>
            <a:off x="4912465" y="2158105"/>
            <a:ext cx="400131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>
                <a:effectLst/>
                <a:latin typeface="Helvetica" pitchFamily="2" charset="0"/>
              </a:rPr>
              <a:t>population size</a:t>
            </a:r>
            <a:endParaRPr lang="en-US" dirty="0">
              <a:effectLst/>
              <a:latin typeface="Helvetica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EC8B604-F426-AA33-7966-8A2747F9109C}"/>
              </a:ext>
            </a:extLst>
          </p:cNvPr>
          <p:cNvSpPr txBox="1"/>
          <p:nvPr/>
        </p:nvSpPr>
        <p:spPr>
          <a:xfrm>
            <a:off x="2534052" y="3842927"/>
            <a:ext cx="400131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b="1" dirty="0">
                <a:solidFill>
                  <a:srgbClr val="C00000"/>
                </a:solidFill>
                <a:effectLst/>
                <a:latin typeface="Helvetica" pitchFamily="2" charset="0"/>
              </a:rPr>
              <a:t>carrying capacity</a:t>
            </a:r>
            <a:endParaRPr lang="en-US" b="1" dirty="0">
              <a:solidFill>
                <a:srgbClr val="C00000"/>
              </a:solidFill>
              <a:effectLst/>
              <a:latin typeface="Helvetica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411A2DC-F93B-A00D-0D53-7056F58998E7}"/>
              </a:ext>
            </a:extLst>
          </p:cNvPr>
          <p:cNvSpPr txBox="1"/>
          <p:nvPr/>
        </p:nvSpPr>
        <p:spPr>
          <a:xfrm>
            <a:off x="322630" y="3841603"/>
            <a:ext cx="221142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>
                <a:effectLst/>
                <a:latin typeface="Helvetica" pitchFamily="2" charset="0"/>
              </a:rPr>
              <a:t>intrinsic growth rate</a:t>
            </a:r>
            <a:endParaRPr lang="en-US" dirty="0">
              <a:effectLst/>
              <a:latin typeface="Helvetica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C525C05-1E35-1342-77DC-5CEF4A8D71B0}"/>
              </a:ext>
            </a:extLst>
          </p:cNvPr>
          <p:cNvSpPr txBox="1"/>
          <p:nvPr/>
        </p:nvSpPr>
        <p:spPr>
          <a:xfrm>
            <a:off x="322629" y="5319762"/>
            <a:ext cx="1158402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effectLst/>
                <a:latin typeface="Helvetica" pitchFamily="2" charset="0"/>
              </a:rPr>
              <a:t>Population growth slows as abundance approaches </a:t>
            </a:r>
            <a:r>
              <a:rPr lang="en-US" sz="2800" b="1" dirty="0">
                <a:solidFill>
                  <a:srgbClr val="C00000"/>
                </a:solidFill>
                <a:effectLst/>
                <a:latin typeface="Helvetica" pitchFamily="2" charset="0"/>
              </a:rPr>
              <a:t>carrying capacity</a:t>
            </a:r>
            <a:r>
              <a:rPr lang="en-US" sz="2800" dirty="0">
                <a:effectLst/>
                <a:latin typeface="Helvetica" pitchFamily="2" charset="0"/>
              </a:rPr>
              <a:t>. </a:t>
            </a:r>
          </a:p>
          <a:p>
            <a:r>
              <a:rPr lang="en-US" sz="2800" dirty="0">
                <a:effectLst/>
                <a:latin typeface="Helvetica" pitchFamily="2" charset="0"/>
              </a:rPr>
              <a:t>Population growth is </a:t>
            </a:r>
            <a:r>
              <a:rPr lang="en-US" sz="2800" b="1" dirty="0">
                <a:solidFill>
                  <a:srgbClr val="C00000"/>
                </a:solidFill>
                <a:effectLst/>
                <a:latin typeface="Helvetica" pitchFamily="2" charset="0"/>
              </a:rPr>
              <a:t>density-dependent</a:t>
            </a:r>
            <a:r>
              <a:rPr lang="en-US" sz="2800" dirty="0">
                <a:effectLst/>
                <a:latin typeface="Helvetica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904688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33268B-B051-E138-13FA-F39C0B9C4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935" y="173897"/>
            <a:ext cx="11511065" cy="1325563"/>
          </a:xfrm>
        </p:spPr>
        <p:txBody>
          <a:bodyPr/>
          <a:lstStyle/>
          <a:p>
            <a:r>
              <a:rPr lang="en-US" dirty="0"/>
              <a:t>Logistic growth equation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D336F95-6EE9-4448-8D3D-6ED0BEEDDCAA}"/>
                  </a:ext>
                </a:extLst>
              </p:cNvPr>
              <p:cNvSpPr txBox="1"/>
              <p:nvPr/>
            </p:nvSpPr>
            <p:spPr>
              <a:xfrm>
                <a:off x="6906637" y="393544"/>
                <a:ext cx="3501957" cy="88626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𝑑𝑁</m:t>
                          </m:r>
                        </m:num>
                        <m:den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𝑟𝑁</m:t>
                      </m:r>
                      <m:d>
                        <m:dPr>
                          <m:ctrlPr>
                            <a:rPr lang="en-US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num>
                            <m:den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D336F95-6EE9-4448-8D3D-6ED0BEEDDC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6637" y="393544"/>
                <a:ext cx="3501957" cy="886268"/>
              </a:xfrm>
              <a:prstGeom prst="rect">
                <a:avLst/>
              </a:prstGeom>
              <a:blipFill>
                <a:blip r:embed="rId3"/>
                <a:stretch>
                  <a:fillRect t="-2857" b="-1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28394495-517C-3417-C886-696917F906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935" y="1640843"/>
            <a:ext cx="6721815" cy="50432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8DA44A1-D14D-8BED-05AC-9B8B3B161AD3}"/>
              </a:ext>
            </a:extLst>
          </p:cNvPr>
          <p:cNvSpPr txBox="1"/>
          <p:nvPr/>
        </p:nvSpPr>
        <p:spPr>
          <a:xfrm>
            <a:off x="7730247" y="1719107"/>
            <a:ext cx="4176409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effectLst/>
                <a:latin typeface="Helvetica" pitchFamily="2" charset="0"/>
              </a:rPr>
              <a:t>Population growth slows to 0 as N approaches </a:t>
            </a:r>
            <a:r>
              <a:rPr lang="en-US" sz="2800" b="1" dirty="0">
                <a:solidFill>
                  <a:srgbClr val="C00000"/>
                </a:solidFill>
                <a:effectLst/>
                <a:latin typeface="Helvetica" pitchFamily="2" charset="0"/>
              </a:rPr>
              <a:t>K</a:t>
            </a:r>
            <a:r>
              <a:rPr lang="en-US" sz="2800" dirty="0">
                <a:effectLst/>
                <a:latin typeface="Helvetica" pitchFamily="2" charset="0"/>
              </a:rPr>
              <a:t>, or – in other words – as the total population size approaches </a:t>
            </a:r>
            <a:r>
              <a:rPr lang="en-US" sz="2800" b="1" dirty="0">
                <a:solidFill>
                  <a:srgbClr val="C00000"/>
                </a:solidFill>
                <a:effectLst/>
                <a:latin typeface="Helvetica" pitchFamily="2" charset="0"/>
              </a:rPr>
              <a:t>carrying capacity</a:t>
            </a:r>
            <a:r>
              <a:rPr lang="en-US" sz="2800" dirty="0">
                <a:effectLst/>
                <a:latin typeface="Helvetica" pitchFamily="2" charset="0"/>
              </a:rPr>
              <a:t>.</a:t>
            </a:r>
          </a:p>
          <a:p>
            <a:endParaRPr lang="en-US" sz="2800" dirty="0">
              <a:effectLst/>
              <a:latin typeface="Helvetica" pitchFamily="2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81AA2DB9-2158-E7BE-57A4-E274BA16AF80}"/>
                  </a:ext>
                </a:extLst>
              </p:cNvPr>
              <p:cNvSpPr/>
              <p:nvPr/>
            </p:nvSpPr>
            <p:spPr>
              <a:xfrm>
                <a:off x="353438" y="3429000"/>
                <a:ext cx="728602" cy="8077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81AA2DB9-2158-E7BE-57A4-E274BA16AF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438" y="3429000"/>
                <a:ext cx="728602" cy="8077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968655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989B5C-D9D1-FF7F-9CA5-CDCFC332EDE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Fundamentals of Ecology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050D385-EFC5-A61B-7FED-46BFE9BFE30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Week 6, Ecology Lecture 2</a:t>
            </a:r>
          </a:p>
          <a:p>
            <a:r>
              <a:rPr lang="en-US" dirty="0"/>
              <a:t>Cara Brook</a:t>
            </a:r>
          </a:p>
          <a:p>
            <a:r>
              <a:rPr lang="en-US" dirty="0"/>
              <a:t>February 6, 2024</a:t>
            </a:r>
          </a:p>
        </p:txBody>
      </p:sp>
    </p:spTree>
    <p:extLst>
      <p:ext uri="{BB962C8B-B14F-4D97-AF65-F5344CB8AC3E}">
        <p14:creationId xmlns:p14="http://schemas.microsoft.com/office/powerpoint/2010/main" val="36099226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33268B-B051-E138-13FA-F39C0B9C4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935" y="173897"/>
            <a:ext cx="11511065" cy="1325563"/>
          </a:xfrm>
        </p:spPr>
        <p:txBody>
          <a:bodyPr/>
          <a:lstStyle/>
          <a:p>
            <a:r>
              <a:rPr lang="en-US" dirty="0"/>
              <a:t>Logistic growth equation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D336F95-6EE9-4448-8D3D-6ED0BEEDDCAA}"/>
                  </a:ext>
                </a:extLst>
              </p:cNvPr>
              <p:cNvSpPr txBox="1"/>
              <p:nvPr/>
            </p:nvSpPr>
            <p:spPr>
              <a:xfrm>
                <a:off x="6906637" y="393544"/>
                <a:ext cx="3501957" cy="88626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𝑑𝑁</m:t>
                          </m:r>
                        </m:num>
                        <m:den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𝑟𝑁</m:t>
                      </m:r>
                      <m:d>
                        <m:dPr>
                          <m:ctrlPr>
                            <a:rPr lang="en-US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num>
                            <m:den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D336F95-6EE9-4448-8D3D-6ED0BEEDDC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6637" y="393544"/>
                <a:ext cx="3501957" cy="886268"/>
              </a:xfrm>
              <a:prstGeom prst="rect">
                <a:avLst/>
              </a:prstGeom>
              <a:blipFill>
                <a:blip r:embed="rId3"/>
                <a:stretch>
                  <a:fillRect t="-2857" b="-1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28394495-517C-3417-C886-696917F906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935" y="1640843"/>
            <a:ext cx="6721815" cy="50432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8DA44A1-D14D-8BED-05AC-9B8B3B161AD3}"/>
              </a:ext>
            </a:extLst>
          </p:cNvPr>
          <p:cNvSpPr txBox="1"/>
          <p:nvPr/>
        </p:nvSpPr>
        <p:spPr>
          <a:xfrm>
            <a:off x="7730247" y="1719107"/>
            <a:ext cx="4461753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  <a:effectLst/>
                <a:latin typeface="Helvetica" pitchFamily="2" charset="0"/>
              </a:rPr>
              <a:t>Carrying capacity=</a:t>
            </a:r>
          </a:p>
          <a:p>
            <a:r>
              <a:rPr lang="en-US" sz="2800" dirty="0">
                <a:effectLst/>
                <a:latin typeface="Helvetica" pitchFamily="2" charset="0"/>
              </a:rPr>
              <a:t>maximum population size an environment can sustain indefinitely.</a:t>
            </a:r>
          </a:p>
          <a:p>
            <a:endParaRPr lang="en-US" sz="2800" i="1" dirty="0">
              <a:latin typeface="Helvetica" pitchFamily="2" charset="0"/>
            </a:endParaRPr>
          </a:p>
          <a:p>
            <a:r>
              <a:rPr lang="en-US" sz="2800" b="1" dirty="0">
                <a:solidFill>
                  <a:srgbClr val="C00000"/>
                </a:solidFill>
                <a:effectLst/>
                <a:latin typeface="Helvetica" pitchFamily="2" charset="0"/>
              </a:rPr>
              <a:t> </a:t>
            </a:r>
            <a:endParaRPr lang="en-US" sz="2800" dirty="0">
              <a:effectLst/>
              <a:latin typeface="Helvetica" pitchFamily="2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2EB39577-3B04-EBBD-330A-977F3FA0BAB6}"/>
                  </a:ext>
                </a:extLst>
              </p:cNvPr>
              <p:cNvSpPr/>
              <p:nvPr/>
            </p:nvSpPr>
            <p:spPr>
              <a:xfrm>
                <a:off x="353438" y="3429000"/>
                <a:ext cx="728602" cy="8077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2EB39577-3B04-EBBD-330A-977F3FA0BA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438" y="3429000"/>
                <a:ext cx="728602" cy="8077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820361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33268B-B051-E138-13FA-F39C0B9C4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935" y="173897"/>
            <a:ext cx="11511065" cy="1325563"/>
          </a:xfrm>
        </p:spPr>
        <p:txBody>
          <a:bodyPr/>
          <a:lstStyle/>
          <a:p>
            <a:r>
              <a:rPr lang="en-US" dirty="0"/>
              <a:t>Logistic growth equation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D336F95-6EE9-4448-8D3D-6ED0BEEDDCAA}"/>
                  </a:ext>
                </a:extLst>
              </p:cNvPr>
              <p:cNvSpPr txBox="1"/>
              <p:nvPr/>
            </p:nvSpPr>
            <p:spPr>
              <a:xfrm>
                <a:off x="6906637" y="393544"/>
                <a:ext cx="3501957" cy="88626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𝑑𝑁</m:t>
                          </m:r>
                        </m:num>
                        <m:den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𝑟𝑁</m:t>
                      </m:r>
                      <m:d>
                        <m:dPr>
                          <m:ctrlPr>
                            <a:rPr lang="en-US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num>
                            <m:den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D336F95-6EE9-4448-8D3D-6ED0BEEDDC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6637" y="393544"/>
                <a:ext cx="3501957" cy="886268"/>
              </a:xfrm>
              <a:prstGeom prst="rect">
                <a:avLst/>
              </a:prstGeom>
              <a:blipFill>
                <a:blip r:embed="rId3"/>
                <a:stretch>
                  <a:fillRect t="-2857" b="-1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28394495-517C-3417-C886-696917F906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935" y="1640843"/>
            <a:ext cx="6721815" cy="50432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8DA44A1-D14D-8BED-05AC-9B8B3B161AD3}"/>
              </a:ext>
            </a:extLst>
          </p:cNvPr>
          <p:cNvSpPr txBox="1"/>
          <p:nvPr/>
        </p:nvSpPr>
        <p:spPr>
          <a:xfrm>
            <a:off x="7730247" y="1719107"/>
            <a:ext cx="4461753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  <a:effectLst/>
                <a:latin typeface="Helvetica" pitchFamily="2" charset="0"/>
              </a:rPr>
              <a:t>Carrying capacity=</a:t>
            </a:r>
          </a:p>
          <a:p>
            <a:r>
              <a:rPr lang="en-US" sz="2800" dirty="0">
                <a:effectLst/>
                <a:latin typeface="Helvetica" pitchFamily="2" charset="0"/>
              </a:rPr>
              <a:t>maximum population size an environment can sustain indefinitely.</a:t>
            </a:r>
          </a:p>
          <a:p>
            <a:endParaRPr lang="en-US" sz="2800" dirty="0">
              <a:latin typeface="Helvetica" pitchFamily="2" charset="0"/>
            </a:endParaRPr>
          </a:p>
          <a:p>
            <a:r>
              <a:rPr lang="en-US" sz="2800" dirty="0">
                <a:latin typeface="Helvetica" pitchFamily="2" charset="0"/>
              </a:rPr>
              <a:t>Ecology = organisms interacting with each other and the </a:t>
            </a:r>
            <a:r>
              <a:rPr lang="en-US" sz="2800" b="1" dirty="0">
                <a:solidFill>
                  <a:srgbClr val="C00000"/>
                </a:solidFill>
                <a:latin typeface="Helvetica" pitchFamily="2" charset="0"/>
              </a:rPr>
              <a:t>environment</a:t>
            </a:r>
            <a:endParaRPr lang="en-US" sz="2800" b="1" dirty="0">
              <a:solidFill>
                <a:srgbClr val="C00000"/>
              </a:solidFill>
              <a:effectLst/>
              <a:latin typeface="Helvetica" pitchFamily="2" charset="0"/>
            </a:endParaRPr>
          </a:p>
          <a:p>
            <a:endParaRPr lang="en-US" sz="2800" i="1" dirty="0">
              <a:latin typeface="Helvetica" pitchFamily="2" charset="0"/>
            </a:endParaRPr>
          </a:p>
          <a:p>
            <a:r>
              <a:rPr lang="en-US" sz="2800" b="1" dirty="0">
                <a:solidFill>
                  <a:srgbClr val="C00000"/>
                </a:solidFill>
                <a:effectLst/>
                <a:latin typeface="Helvetica" pitchFamily="2" charset="0"/>
              </a:rPr>
              <a:t> </a:t>
            </a:r>
            <a:endParaRPr lang="en-US" sz="2800" dirty="0">
              <a:effectLst/>
              <a:latin typeface="Helvetica" pitchFamily="2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0ACB08FB-3A9C-D748-C4B5-A2144A650C9E}"/>
                  </a:ext>
                </a:extLst>
              </p:cNvPr>
              <p:cNvSpPr/>
              <p:nvPr/>
            </p:nvSpPr>
            <p:spPr>
              <a:xfrm>
                <a:off x="353438" y="3429000"/>
                <a:ext cx="728602" cy="8077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0ACB08FB-3A9C-D748-C4B5-A2144A650C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438" y="3429000"/>
                <a:ext cx="728602" cy="8077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577256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33268B-B051-E138-13FA-F39C0B9C4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935" y="173897"/>
            <a:ext cx="11511065" cy="1325563"/>
          </a:xfrm>
        </p:spPr>
        <p:txBody>
          <a:bodyPr/>
          <a:lstStyle/>
          <a:p>
            <a:r>
              <a:rPr lang="en-US" dirty="0"/>
              <a:t>Logistic growth equation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D336F95-6EE9-4448-8D3D-6ED0BEEDDCAA}"/>
                  </a:ext>
                </a:extLst>
              </p:cNvPr>
              <p:cNvSpPr txBox="1"/>
              <p:nvPr/>
            </p:nvSpPr>
            <p:spPr>
              <a:xfrm>
                <a:off x="6906637" y="393544"/>
                <a:ext cx="3501957" cy="88626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𝑑𝑁</m:t>
                          </m:r>
                        </m:num>
                        <m:den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𝑟𝑁</m:t>
                      </m:r>
                      <m:d>
                        <m:dPr>
                          <m:ctrlPr>
                            <a:rPr lang="en-US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num>
                            <m:den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D336F95-6EE9-4448-8D3D-6ED0BEEDDC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6637" y="393544"/>
                <a:ext cx="3501957" cy="886268"/>
              </a:xfrm>
              <a:prstGeom prst="rect">
                <a:avLst/>
              </a:prstGeom>
              <a:blipFill>
                <a:blip r:embed="rId3"/>
                <a:stretch>
                  <a:fillRect t="-2857" b="-1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28394495-517C-3417-C886-696917F906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935" y="1640843"/>
            <a:ext cx="6721815" cy="50432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8DA44A1-D14D-8BED-05AC-9B8B3B161AD3}"/>
              </a:ext>
            </a:extLst>
          </p:cNvPr>
          <p:cNvSpPr txBox="1"/>
          <p:nvPr/>
        </p:nvSpPr>
        <p:spPr>
          <a:xfrm>
            <a:off x="7730247" y="1719107"/>
            <a:ext cx="4461753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  <a:effectLst/>
                <a:latin typeface="Helvetica" pitchFamily="2" charset="0"/>
              </a:rPr>
              <a:t>Carrying capacity=</a:t>
            </a:r>
          </a:p>
          <a:p>
            <a:r>
              <a:rPr lang="en-US" sz="2800" dirty="0">
                <a:effectLst/>
                <a:latin typeface="Helvetica" pitchFamily="2" charset="0"/>
              </a:rPr>
              <a:t>maximum population size an environment can sustain indefinitely.</a:t>
            </a:r>
          </a:p>
          <a:p>
            <a:endParaRPr lang="en-US" sz="2800" dirty="0">
              <a:latin typeface="Helvetica" pitchFamily="2" charset="0"/>
            </a:endParaRPr>
          </a:p>
          <a:p>
            <a:r>
              <a:rPr lang="en-US" sz="2800" dirty="0">
                <a:latin typeface="Helvetica" pitchFamily="2" charset="0"/>
              </a:rPr>
              <a:t>Ecology = organisms interacting with each other and the </a:t>
            </a:r>
            <a:r>
              <a:rPr lang="en-US" sz="2800" b="1" dirty="0">
                <a:solidFill>
                  <a:srgbClr val="C00000"/>
                </a:solidFill>
                <a:latin typeface="Helvetica" pitchFamily="2" charset="0"/>
              </a:rPr>
              <a:t>environment</a:t>
            </a:r>
          </a:p>
          <a:p>
            <a:endParaRPr lang="en-US" sz="2800" b="1" dirty="0">
              <a:solidFill>
                <a:srgbClr val="C00000"/>
              </a:solidFill>
              <a:effectLst/>
              <a:latin typeface="Helvetica" pitchFamily="2" charset="0"/>
            </a:endParaRPr>
          </a:p>
          <a:p>
            <a:r>
              <a:rPr lang="en-US" sz="2800" b="1" dirty="0">
                <a:solidFill>
                  <a:srgbClr val="C00000"/>
                </a:solidFill>
                <a:latin typeface="Helvetica" pitchFamily="2" charset="0"/>
              </a:rPr>
              <a:t>K</a:t>
            </a:r>
            <a:r>
              <a:rPr lang="en-US" sz="2800" dirty="0">
                <a:latin typeface="Helvetica" pitchFamily="2" charset="0"/>
              </a:rPr>
              <a:t> can change!</a:t>
            </a:r>
            <a:endParaRPr lang="en-US" sz="2800" b="1" dirty="0">
              <a:solidFill>
                <a:srgbClr val="C00000"/>
              </a:solidFill>
              <a:effectLst/>
              <a:latin typeface="Helvetica" pitchFamily="2" charset="0"/>
            </a:endParaRPr>
          </a:p>
          <a:p>
            <a:endParaRPr lang="en-US" sz="2800" i="1" dirty="0">
              <a:latin typeface="Helvetica" pitchFamily="2" charset="0"/>
            </a:endParaRPr>
          </a:p>
          <a:p>
            <a:r>
              <a:rPr lang="en-US" sz="2800" b="1" dirty="0">
                <a:solidFill>
                  <a:srgbClr val="C00000"/>
                </a:solidFill>
                <a:effectLst/>
                <a:latin typeface="Helvetica" pitchFamily="2" charset="0"/>
              </a:rPr>
              <a:t> </a:t>
            </a:r>
            <a:endParaRPr lang="en-US" sz="2800" dirty="0">
              <a:effectLst/>
              <a:latin typeface="Helvetica" pitchFamily="2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08B29BB7-6E9B-C55D-D2EB-F630EF8E5D35}"/>
                  </a:ext>
                </a:extLst>
              </p:cNvPr>
              <p:cNvSpPr/>
              <p:nvPr/>
            </p:nvSpPr>
            <p:spPr>
              <a:xfrm>
                <a:off x="353438" y="3429000"/>
                <a:ext cx="728602" cy="8077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08B29BB7-6E9B-C55D-D2EB-F630EF8E5D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438" y="3429000"/>
                <a:ext cx="728602" cy="8077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325235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33268B-B051-E138-13FA-F39C0B9C4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935" y="173897"/>
            <a:ext cx="11511065" cy="1325563"/>
          </a:xfrm>
        </p:spPr>
        <p:txBody>
          <a:bodyPr/>
          <a:lstStyle/>
          <a:p>
            <a:r>
              <a:rPr lang="en-US" dirty="0"/>
              <a:t>Logistic growth equation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D336F95-6EE9-4448-8D3D-6ED0BEEDDCAA}"/>
                  </a:ext>
                </a:extLst>
              </p:cNvPr>
              <p:cNvSpPr txBox="1"/>
              <p:nvPr/>
            </p:nvSpPr>
            <p:spPr>
              <a:xfrm>
                <a:off x="6906637" y="393544"/>
                <a:ext cx="3501957" cy="88626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𝑑𝑁</m:t>
                          </m:r>
                        </m:num>
                        <m:den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𝑟𝑁</m:t>
                      </m:r>
                      <m:d>
                        <m:dPr>
                          <m:ctrlPr>
                            <a:rPr lang="en-US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num>
                            <m:den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D336F95-6EE9-4448-8D3D-6ED0BEEDDC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6637" y="393544"/>
                <a:ext cx="3501957" cy="886268"/>
              </a:xfrm>
              <a:prstGeom prst="rect">
                <a:avLst/>
              </a:prstGeom>
              <a:blipFill>
                <a:blip r:embed="rId3"/>
                <a:stretch>
                  <a:fillRect t="-2857" b="-1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28394495-517C-3417-C886-696917F906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935" y="1640843"/>
            <a:ext cx="6721815" cy="50432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8DA44A1-D14D-8BED-05AC-9B8B3B161AD3}"/>
              </a:ext>
            </a:extLst>
          </p:cNvPr>
          <p:cNvSpPr txBox="1"/>
          <p:nvPr/>
        </p:nvSpPr>
        <p:spPr>
          <a:xfrm>
            <a:off x="7730247" y="1641287"/>
            <a:ext cx="4461753" cy="65556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  <a:effectLst/>
                <a:latin typeface="Helvetica" pitchFamily="2" charset="0"/>
              </a:rPr>
              <a:t>Carrying capacity=</a:t>
            </a:r>
          </a:p>
          <a:p>
            <a:r>
              <a:rPr lang="en-US" sz="2800" dirty="0">
                <a:effectLst/>
                <a:latin typeface="Helvetica" pitchFamily="2" charset="0"/>
              </a:rPr>
              <a:t>maximum population size an environment can sustain indefinitely.</a:t>
            </a:r>
          </a:p>
          <a:p>
            <a:endParaRPr lang="en-US" sz="2800" dirty="0">
              <a:latin typeface="Helvetica" pitchFamily="2" charset="0"/>
            </a:endParaRPr>
          </a:p>
          <a:p>
            <a:r>
              <a:rPr lang="en-US" sz="2800" dirty="0">
                <a:latin typeface="Helvetica" pitchFamily="2" charset="0"/>
              </a:rPr>
              <a:t>Ecology = organisms interacting with each other and the </a:t>
            </a:r>
            <a:r>
              <a:rPr lang="en-US" sz="2800" b="1" dirty="0">
                <a:solidFill>
                  <a:srgbClr val="C00000"/>
                </a:solidFill>
                <a:latin typeface="Helvetica" pitchFamily="2" charset="0"/>
              </a:rPr>
              <a:t>environment</a:t>
            </a:r>
          </a:p>
          <a:p>
            <a:endParaRPr lang="en-US" sz="2800" b="1" dirty="0">
              <a:solidFill>
                <a:srgbClr val="C00000"/>
              </a:solidFill>
              <a:effectLst/>
              <a:latin typeface="Helvetica" pitchFamily="2" charset="0"/>
            </a:endParaRPr>
          </a:p>
          <a:p>
            <a:r>
              <a:rPr lang="en-US" sz="2800" b="1" dirty="0">
                <a:solidFill>
                  <a:srgbClr val="C00000"/>
                </a:solidFill>
                <a:latin typeface="Helvetica" pitchFamily="2" charset="0"/>
              </a:rPr>
              <a:t>K</a:t>
            </a:r>
            <a:r>
              <a:rPr lang="en-US" sz="2800" dirty="0">
                <a:latin typeface="Helvetica" pitchFamily="2" charset="0"/>
              </a:rPr>
              <a:t> can change!</a:t>
            </a:r>
          </a:p>
          <a:p>
            <a:endParaRPr lang="en-US" sz="2800" b="1" dirty="0">
              <a:solidFill>
                <a:srgbClr val="C00000"/>
              </a:solidFill>
              <a:effectLst/>
              <a:latin typeface="Helvetica" pitchFamily="2" charset="0"/>
            </a:endParaRPr>
          </a:p>
          <a:p>
            <a:r>
              <a:rPr lang="en-US" sz="2800" dirty="0">
                <a:latin typeface="Helvetica" pitchFamily="2" charset="0"/>
              </a:rPr>
              <a:t>‘</a:t>
            </a:r>
            <a:r>
              <a:rPr lang="en-US" sz="2800" b="1" dirty="0">
                <a:solidFill>
                  <a:srgbClr val="C00000"/>
                </a:solidFill>
                <a:latin typeface="Helvetica" pitchFamily="2" charset="0"/>
              </a:rPr>
              <a:t>r</a:t>
            </a:r>
            <a:r>
              <a:rPr lang="en-US" sz="2800" dirty="0">
                <a:latin typeface="Helvetica" pitchFamily="2" charset="0"/>
              </a:rPr>
              <a:t>’</a:t>
            </a:r>
            <a:r>
              <a:rPr lang="en-US" sz="2800" b="1" dirty="0">
                <a:solidFill>
                  <a:srgbClr val="C00000"/>
                </a:solidFill>
                <a:latin typeface="Helvetica" pitchFamily="2" charset="0"/>
              </a:rPr>
              <a:t> </a:t>
            </a:r>
            <a:r>
              <a:rPr lang="en-US" sz="2800" dirty="0">
                <a:latin typeface="Helvetica" pitchFamily="2" charset="0"/>
              </a:rPr>
              <a:t>vs. ‘</a:t>
            </a:r>
            <a:r>
              <a:rPr lang="en-US" sz="2800" b="1" dirty="0">
                <a:solidFill>
                  <a:srgbClr val="C00000"/>
                </a:solidFill>
                <a:latin typeface="Helvetica" pitchFamily="2" charset="0"/>
              </a:rPr>
              <a:t>K</a:t>
            </a:r>
            <a:r>
              <a:rPr lang="en-US" sz="2800" dirty="0">
                <a:latin typeface="Helvetica" pitchFamily="2" charset="0"/>
              </a:rPr>
              <a:t>’-selected species</a:t>
            </a:r>
          </a:p>
          <a:p>
            <a:endParaRPr lang="en-US" sz="2800" b="1" dirty="0">
              <a:solidFill>
                <a:srgbClr val="C00000"/>
              </a:solidFill>
              <a:effectLst/>
              <a:latin typeface="Helvetica" pitchFamily="2" charset="0"/>
            </a:endParaRPr>
          </a:p>
          <a:p>
            <a:endParaRPr lang="en-US" sz="2800" i="1" dirty="0">
              <a:latin typeface="Helvetica" pitchFamily="2" charset="0"/>
            </a:endParaRPr>
          </a:p>
          <a:p>
            <a:r>
              <a:rPr lang="en-US" sz="2800" b="1" dirty="0">
                <a:solidFill>
                  <a:srgbClr val="C00000"/>
                </a:solidFill>
                <a:effectLst/>
                <a:latin typeface="Helvetica" pitchFamily="2" charset="0"/>
              </a:rPr>
              <a:t> </a:t>
            </a:r>
            <a:endParaRPr lang="en-US" sz="2800" dirty="0">
              <a:effectLst/>
              <a:latin typeface="Helvetica" pitchFamily="2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364C3E83-8FBF-DB8C-89A6-1F220C36B5D3}"/>
                  </a:ext>
                </a:extLst>
              </p:cNvPr>
              <p:cNvSpPr/>
              <p:nvPr/>
            </p:nvSpPr>
            <p:spPr>
              <a:xfrm>
                <a:off x="353438" y="3429000"/>
                <a:ext cx="728602" cy="8077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364C3E83-8FBF-DB8C-89A6-1F220C36B5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438" y="3429000"/>
                <a:ext cx="728602" cy="8077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528915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33268B-B051-E138-13FA-F39C0B9C4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935" y="173897"/>
            <a:ext cx="11511065" cy="1325563"/>
          </a:xfrm>
        </p:spPr>
        <p:txBody>
          <a:bodyPr/>
          <a:lstStyle/>
          <a:p>
            <a:r>
              <a:rPr lang="en-US" dirty="0"/>
              <a:t>Logistic growth and equilibrium</a:t>
            </a:r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28394495-517C-3417-C886-696917F906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935" y="1640843"/>
            <a:ext cx="6721815" cy="504326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66F7DFF-E784-EBAA-E365-41E269C74F89}"/>
                  </a:ext>
                </a:extLst>
              </p:cNvPr>
              <p:cNvSpPr txBox="1"/>
              <p:nvPr/>
            </p:nvSpPr>
            <p:spPr>
              <a:xfrm>
                <a:off x="8009108" y="398006"/>
                <a:ext cx="3501957" cy="88626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𝑑𝑁</m:t>
                          </m:r>
                        </m:num>
                        <m:den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𝑟𝑁</m:t>
                      </m:r>
                      <m:d>
                        <m:dPr>
                          <m:ctrlPr>
                            <a:rPr lang="en-US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num>
                            <m:den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66F7DFF-E784-EBAA-E365-41E269C74F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9108" y="398006"/>
                <a:ext cx="3501957" cy="886268"/>
              </a:xfrm>
              <a:prstGeom prst="rect">
                <a:avLst/>
              </a:prstGeom>
              <a:blipFill>
                <a:blip r:embed="rId4"/>
                <a:stretch>
                  <a:fillRect t="-1408" b="-112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2817DF7-60E5-E532-0DFD-BDF806C3FC7E}"/>
                  </a:ext>
                </a:extLst>
              </p:cNvPr>
              <p:cNvSpPr txBox="1"/>
              <p:nvPr/>
            </p:nvSpPr>
            <p:spPr>
              <a:xfrm>
                <a:off x="8230409" y="1508383"/>
                <a:ext cx="1400784" cy="88626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𝑑𝑁</m:t>
                          </m:r>
                        </m:num>
                        <m:den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2817DF7-60E5-E532-0DFD-BDF806C3FC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0409" y="1508383"/>
                <a:ext cx="1400784" cy="886268"/>
              </a:xfrm>
              <a:prstGeom prst="rect">
                <a:avLst/>
              </a:prstGeom>
              <a:blipFill>
                <a:blip r:embed="rId5"/>
                <a:stretch>
                  <a:fillRect l="-3604" t="-1408" r="-2703" b="-126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B824A7F1-2064-2E0A-E94A-2BA435A5DB39}"/>
              </a:ext>
            </a:extLst>
          </p:cNvPr>
          <p:cNvSpPr txBox="1"/>
          <p:nvPr/>
        </p:nvSpPr>
        <p:spPr>
          <a:xfrm>
            <a:off x="7955601" y="2632978"/>
            <a:ext cx="4236399" cy="1292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600" dirty="0">
                <a:effectLst/>
                <a:latin typeface="Helvetica" pitchFamily="2" charset="0"/>
              </a:rPr>
              <a:t>When population size is not changing, the population is said to be at </a:t>
            </a:r>
            <a:r>
              <a:rPr lang="en-US" sz="2600" b="1" dirty="0">
                <a:solidFill>
                  <a:srgbClr val="C00000"/>
                </a:solidFill>
                <a:effectLst/>
                <a:latin typeface="Helvetica" pitchFamily="2" charset="0"/>
              </a:rPr>
              <a:t>equilibrium</a:t>
            </a:r>
            <a:r>
              <a:rPr lang="en-US" sz="2600" dirty="0">
                <a:effectLst/>
                <a:latin typeface="Helvetica" pitchFamily="2" charset="0"/>
              </a:rPr>
              <a:t>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59BA9976-B0E2-A5AC-C146-531BD7D1C2DA}"/>
                  </a:ext>
                </a:extLst>
              </p:cNvPr>
              <p:cNvSpPr/>
              <p:nvPr/>
            </p:nvSpPr>
            <p:spPr>
              <a:xfrm>
                <a:off x="353438" y="3429000"/>
                <a:ext cx="728602" cy="8077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59BA9976-B0E2-A5AC-C146-531BD7D1C2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438" y="3429000"/>
                <a:ext cx="728602" cy="8077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99924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33268B-B051-E138-13FA-F39C0B9C4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935" y="173897"/>
            <a:ext cx="11511065" cy="1325563"/>
          </a:xfrm>
        </p:spPr>
        <p:txBody>
          <a:bodyPr/>
          <a:lstStyle/>
          <a:p>
            <a:r>
              <a:rPr lang="en-US" dirty="0"/>
              <a:t>Logistic growth and equilibrium</a:t>
            </a:r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28394495-517C-3417-C886-696917F906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935" y="1640843"/>
            <a:ext cx="6721815" cy="504326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66F7DFF-E784-EBAA-E365-41E269C74F89}"/>
                  </a:ext>
                </a:extLst>
              </p:cNvPr>
              <p:cNvSpPr txBox="1"/>
              <p:nvPr/>
            </p:nvSpPr>
            <p:spPr>
              <a:xfrm>
                <a:off x="8009108" y="398006"/>
                <a:ext cx="3501957" cy="88626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𝑑𝑁</m:t>
                          </m:r>
                        </m:num>
                        <m:den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𝑟𝑁</m:t>
                      </m:r>
                      <m:d>
                        <m:dPr>
                          <m:ctrlPr>
                            <a:rPr lang="en-US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num>
                            <m:den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66F7DFF-E784-EBAA-E365-41E269C74F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9108" y="398006"/>
                <a:ext cx="3501957" cy="886268"/>
              </a:xfrm>
              <a:prstGeom prst="rect">
                <a:avLst/>
              </a:prstGeom>
              <a:blipFill>
                <a:blip r:embed="rId4"/>
                <a:stretch>
                  <a:fillRect t="-1408" b="-112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2817DF7-60E5-E532-0DFD-BDF806C3FC7E}"/>
                  </a:ext>
                </a:extLst>
              </p:cNvPr>
              <p:cNvSpPr txBox="1"/>
              <p:nvPr/>
            </p:nvSpPr>
            <p:spPr>
              <a:xfrm>
                <a:off x="8230409" y="1508383"/>
                <a:ext cx="1400784" cy="88626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𝑑𝑁</m:t>
                          </m:r>
                        </m:num>
                        <m:den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2817DF7-60E5-E532-0DFD-BDF806C3FC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0409" y="1508383"/>
                <a:ext cx="1400784" cy="886268"/>
              </a:xfrm>
              <a:prstGeom prst="rect">
                <a:avLst/>
              </a:prstGeom>
              <a:blipFill>
                <a:blip r:embed="rId5"/>
                <a:stretch>
                  <a:fillRect l="-3604" t="-1408" r="-2703" b="-126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C9593A0-5B0C-3BEE-0AA1-0344A2FDB795}"/>
                  </a:ext>
                </a:extLst>
              </p:cNvPr>
              <p:cNvSpPr txBox="1"/>
              <p:nvPr/>
            </p:nvSpPr>
            <p:spPr>
              <a:xfrm>
                <a:off x="8209334" y="2394651"/>
                <a:ext cx="3229583" cy="87408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𝑟𝑁</m:t>
                      </m:r>
                      <m:d>
                        <m:dPr>
                          <m:ctrlPr>
                            <a:rPr lang="en-US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num>
                            <m:den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C9593A0-5B0C-3BEE-0AA1-0344A2FDB7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9334" y="2394651"/>
                <a:ext cx="3229583" cy="874085"/>
              </a:xfrm>
              <a:prstGeom prst="rect">
                <a:avLst/>
              </a:prstGeom>
              <a:blipFill>
                <a:blip r:embed="rId6"/>
                <a:stretch>
                  <a:fillRect t="-1429" b="-1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B6985B8-9EEF-C535-AC1E-6266F51688EE}"/>
                  </a:ext>
                </a:extLst>
              </p:cNvPr>
              <p:cNvSpPr txBox="1"/>
              <p:nvPr/>
            </p:nvSpPr>
            <p:spPr>
              <a:xfrm>
                <a:off x="7402750" y="3491393"/>
                <a:ext cx="3229583" cy="46166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𝐾</m:t>
                      </m:r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B6985B8-9EEF-C535-AC1E-6266F51688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2750" y="3491393"/>
                <a:ext cx="3229583" cy="461665"/>
              </a:xfrm>
              <a:prstGeom prst="rect">
                <a:avLst/>
              </a:prstGeom>
              <a:blipFill>
                <a:blip r:embed="rId7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19451AF5-03D6-681F-8210-FB6C4F854698}"/>
              </a:ext>
            </a:extLst>
          </p:cNvPr>
          <p:cNvSpPr txBox="1"/>
          <p:nvPr/>
        </p:nvSpPr>
        <p:spPr>
          <a:xfrm>
            <a:off x="7671068" y="4415476"/>
            <a:ext cx="4520932" cy="1292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600" dirty="0">
                <a:effectLst/>
                <a:latin typeface="Helvetica" pitchFamily="2" charset="0"/>
              </a:rPr>
              <a:t>A little algebra shows that the population at carrying capacity is at </a:t>
            </a:r>
            <a:r>
              <a:rPr lang="en-US" sz="2600" b="1" dirty="0">
                <a:solidFill>
                  <a:srgbClr val="C00000"/>
                </a:solidFill>
                <a:effectLst/>
                <a:latin typeface="Helvetica" pitchFamily="2" charset="0"/>
              </a:rPr>
              <a:t>equilibrium</a:t>
            </a:r>
            <a:r>
              <a:rPr lang="en-US" sz="2600" dirty="0">
                <a:effectLst/>
                <a:latin typeface="Helvetica" pitchFamily="2" charset="0"/>
              </a:rPr>
              <a:t>.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50CEBDB-F123-D5B6-E8B1-1D8AA70290F6}"/>
              </a:ext>
            </a:extLst>
          </p:cNvPr>
          <p:cNvCxnSpPr>
            <a:cxnSpLocks/>
          </p:cNvCxnSpPr>
          <p:nvPr/>
        </p:nvCxnSpPr>
        <p:spPr>
          <a:xfrm flipH="1" flipV="1">
            <a:off x="7637022" y="4162473"/>
            <a:ext cx="372086" cy="25300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C1A7483-4541-8A3D-15BE-81BFBA0326B5}"/>
              </a:ext>
            </a:extLst>
          </p:cNvPr>
          <p:cNvCxnSpPr>
            <a:cxnSpLocks/>
          </p:cNvCxnSpPr>
          <p:nvPr/>
        </p:nvCxnSpPr>
        <p:spPr>
          <a:xfrm flipH="1" flipV="1">
            <a:off x="7485025" y="2018408"/>
            <a:ext cx="745384" cy="203935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9F93EBCC-6B96-F89C-E37F-95C87159DF2F}"/>
                  </a:ext>
                </a:extLst>
              </p:cNvPr>
              <p:cNvSpPr/>
              <p:nvPr/>
            </p:nvSpPr>
            <p:spPr>
              <a:xfrm>
                <a:off x="353438" y="3429000"/>
                <a:ext cx="728602" cy="8077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9F93EBCC-6B96-F89C-E37F-95C87159DF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438" y="3429000"/>
                <a:ext cx="728602" cy="8077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495131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33268B-B051-E138-13FA-F39C0B9C4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935" y="173897"/>
            <a:ext cx="11511065" cy="1325563"/>
          </a:xfrm>
        </p:spPr>
        <p:txBody>
          <a:bodyPr/>
          <a:lstStyle/>
          <a:p>
            <a:r>
              <a:rPr lang="en-US" dirty="0"/>
              <a:t>Logistic growth and equilibrium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66F7DFF-E784-EBAA-E365-41E269C74F89}"/>
                  </a:ext>
                </a:extLst>
              </p:cNvPr>
              <p:cNvSpPr txBox="1"/>
              <p:nvPr/>
            </p:nvSpPr>
            <p:spPr>
              <a:xfrm>
                <a:off x="8009108" y="398006"/>
                <a:ext cx="3501957" cy="88626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𝑑𝑁</m:t>
                          </m:r>
                        </m:num>
                        <m:den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𝑟𝑁</m:t>
                      </m:r>
                      <m:d>
                        <m:dPr>
                          <m:ctrlPr>
                            <a:rPr lang="en-US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num>
                            <m:den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66F7DFF-E784-EBAA-E365-41E269C74F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9108" y="398006"/>
                <a:ext cx="3501957" cy="886268"/>
              </a:xfrm>
              <a:prstGeom prst="rect">
                <a:avLst/>
              </a:prstGeom>
              <a:blipFill>
                <a:blip r:embed="rId3"/>
                <a:stretch>
                  <a:fillRect t="-1408" b="-112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2817DF7-60E5-E532-0DFD-BDF806C3FC7E}"/>
                  </a:ext>
                </a:extLst>
              </p:cNvPr>
              <p:cNvSpPr txBox="1"/>
              <p:nvPr/>
            </p:nvSpPr>
            <p:spPr>
              <a:xfrm>
                <a:off x="8230409" y="1508383"/>
                <a:ext cx="1400784" cy="88626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𝑑𝑁</m:t>
                          </m:r>
                        </m:num>
                        <m:den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2817DF7-60E5-E532-0DFD-BDF806C3FC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0409" y="1508383"/>
                <a:ext cx="1400784" cy="886268"/>
              </a:xfrm>
              <a:prstGeom prst="rect">
                <a:avLst/>
              </a:prstGeom>
              <a:blipFill>
                <a:blip r:embed="rId4"/>
                <a:stretch>
                  <a:fillRect l="-3604" t="-1408" r="-2703" b="-126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C9593A0-5B0C-3BEE-0AA1-0344A2FDB795}"/>
                  </a:ext>
                </a:extLst>
              </p:cNvPr>
              <p:cNvSpPr txBox="1"/>
              <p:nvPr/>
            </p:nvSpPr>
            <p:spPr>
              <a:xfrm>
                <a:off x="8209334" y="2394651"/>
                <a:ext cx="3229583" cy="87408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𝑟𝑁</m:t>
                      </m:r>
                      <m:d>
                        <m:dPr>
                          <m:ctrlPr>
                            <a:rPr lang="en-US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num>
                            <m:den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C9593A0-5B0C-3BEE-0AA1-0344A2FDB7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9334" y="2394651"/>
                <a:ext cx="3229583" cy="874085"/>
              </a:xfrm>
              <a:prstGeom prst="rect">
                <a:avLst/>
              </a:prstGeom>
              <a:blipFill>
                <a:blip r:embed="rId5"/>
                <a:stretch>
                  <a:fillRect t="-1429" b="-1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B6985B8-9EEF-C535-AC1E-6266F51688EE}"/>
                  </a:ext>
                </a:extLst>
              </p:cNvPr>
              <p:cNvSpPr txBox="1"/>
              <p:nvPr/>
            </p:nvSpPr>
            <p:spPr>
              <a:xfrm>
                <a:off x="7551099" y="4163927"/>
                <a:ext cx="3229583" cy="46166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3000" b="0" i="0" smtClean="0">
                          <a:latin typeface="Cambria Math" panose="02040503050406030204" pitchFamily="18" charset="0"/>
                        </a:rPr>
                        <m:t>or</m:t>
                      </m:r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B6985B8-9EEF-C535-AC1E-6266F51688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1099" y="4163927"/>
                <a:ext cx="3229583" cy="461665"/>
              </a:xfrm>
              <a:prstGeom prst="rect">
                <a:avLst/>
              </a:prstGeom>
              <a:blipFill>
                <a:blip r:embed="rId6"/>
                <a:stretch>
                  <a:fillRect t="-7895" b="-34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19451AF5-03D6-681F-8210-FB6C4F854698}"/>
              </a:ext>
            </a:extLst>
          </p:cNvPr>
          <p:cNvSpPr txBox="1"/>
          <p:nvPr/>
        </p:nvSpPr>
        <p:spPr>
          <a:xfrm>
            <a:off x="10337266" y="4163927"/>
            <a:ext cx="1854734" cy="1292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600" dirty="0">
                <a:latin typeface="Helvetica" pitchFamily="2" charset="0"/>
              </a:rPr>
              <a:t>l</a:t>
            </a:r>
            <a:r>
              <a:rPr lang="en-US" sz="2600" dirty="0">
                <a:effectLst/>
                <a:latin typeface="Helvetica" pitchFamily="2" charset="0"/>
              </a:rPr>
              <a:t>ogistic growth </a:t>
            </a:r>
            <a:r>
              <a:rPr lang="en-US" sz="2600" b="1" dirty="0">
                <a:solidFill>
                  <a:srgbClr val="C00000"/>
                </a:solidFill>
                <a:effectLst/>
                <a:latin typeface="Helvetica" pitchFamily="2" charset="0"/>
              </a:rPr>
              <a:t>equilibria</a:t>
            </a:r>
            <a:endParaRPr lang="en-US" sz="2600" dirty="0">
              <a:effectLst/>
              <a:latin typeface="Helvetica" pitchFamily="2" charset="0"/>
            </a:endParaRPr>
          </a:p>
        </p:txBody>
      </p:sp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F347B846-D59F-E029-35B8-C0FBCAAB2F3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7151" y="1647685"/>
            <a:ext cx="6145347" cy="461074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16F361B-9C91-E47A-9144-D897B2607589}"/>
                  </a:ext>
                </a:extLst>
              </p:cNvPr>
              <p:cNvSpPr txBox="1"/>
              <p:nvPr/>
            </p:nvSpPr>
            <p:spPr>
              <a:xfrm>
                <a:off x="7298183" y="4690596"/>
                <a:ext cx="3229583" cy="46166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16F361B-9C91-E47A-9144-D897B26075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8183" y="4690596"/>
                <a:ext cx="3229583" cy="461665"/>
              </a:xfrm>
              <a:prstGeom prst="rect">
                <a:avLst/>
              </a:prstGeom>
              <a:blipFill>
                <a:blip r:embed="rId8"/>
                <a:stretch>
                  <a:fillRect b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ight Brace 12">
            <a:extLst>
              <a:ext uri="{FF2B5EF4-FFF2-40B4-BE49-F238E27FC236}">
                <a16:creationId xmlns:a16="http://schemas.microsoft.com/office/drawing/2014/main" id="{35476969-7979-34E0-7E50-F6934E3CBFCF}"/>
              </a:ext>
            </a:extLst>
          </p:cNvPr>
          <p:cNvSpPr/>
          <p:nvPr/>
        </p:nvSpPr>
        <p:spPr>
          <a:xfrm>
            <a:off x="9918977" y="4196429"/>
            <a:ext cx="418289" cy="988334"/>
          </a:xfrm>
          <a:prstGeom prst="righ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9276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33268B-B051-E138-13FA-F39C0B9C4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935" y="173897"/>
            <a:ext cx="11511065" cy="1325563"/>
          </a:xfrm>
        </p:spPr>
        <p:txBody>
          <a:bodyPr/>
          <a:lstStyle/>
          <a:p>
            <a:r>
              <a:rPr lang="en-US" dirty="0"/>
              <a:t>Logistic growth and equilibrium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66F7DFF-E784-EBAA-E365-41E269C74F89}"/>
                  </a:ext>
                </a:extLst>
              </p:cNvPr>
              <p:cNvSpPr txBox="1"/>
              <p:nvPr/>
            </p:nvSpPr>
            <p:spPr>
              <a:xfrm>
                <a:off x="8009108" y="398006"/>
                <a:ext cx="3501957" cy="88626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𝑑𝑁</m:t>
                          </m:r>
                        </m:num>
                        <m:den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𝑟𝑁</m:t>
                      </m:r>
                      <m:d>
                        <m:dPr>
                          <m:ctrlPr>
                            <a:rPr lang="en-US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num>
                            <m:den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66F7DFF-E784-EBAA-E365-41E269C74F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9108" y="398006"/>
                <a:ext cx="3501957" cy="886268"/>
              </a:xfrm>
              <a:prstGeom prst="rect">
                <a:avLst/>
              </a:prstGeom>
              <a:blipFill>
                <a:blip r:embed="rId3"/>
                <a:stretch>
                  <a:fillRect t="-1408" b="-112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2817DF7-60E5-E532-0DFD-BDF806C3FC7E}"/>
                  </a:ext>
                </a:extLst>
              </p:cNvPr>
              <p:cNvSpPr txBox="1"/>
              <p:nvPr/>
            </p:nvSpPr>
            <p:spPr>
              <a:xfrm>
                <a:off x="8230409" y="1508383"/>
                <a:ext cx="1400784" cy="88626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𝑑𝑁</m:t>
                          </m:r>
                        </m:num>
                        <m:den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2817DF7-60E5-E532-0DFD-BDF806C3FC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0409" y="1508383"/>
                <a:ext cx="1400784" cy="886268"/>
              </a:xfrm>
              <a:prstGeom prst="rect">
                <a:avLst/>
              </a:prstGeom>
              <a:blipFill>
                <a:blip r:embed="rId4"/>
                <a:stretch>
                  <a:fillRect l="-3604" t="-1408" r="-2703" b="-126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C9593A0-5B0C-3BEE-0AA1-0344A2FDB795}"/>
                  </a:ext>
                </a:extLst>
              </p:cNvPr>
              <p:cNvSpPr txBox="1"/>
              <p:nvPr/>
            </p:nvSpPr>
            <p:spPr>
              <a:xfrm>
                <a:off x="8209334" y="2394651"/>
                <a:ext cx="3229583" cy="87408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𝑟𝑁</m:t>
                      </m:r>
                      <m:d>
                        <m:dPr>
                          <m:ctrlPr>
                            <a:rPr lang="en-US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num>
                            <m:den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C9593A0-5B0C-3BEE-0AA1-0344A2FDB7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9334" y="2394651"/>
                <a:ext cx="3229583" cy="874085"/>
              </a:xfrm>
              <a:prstGeom prst="rect">
                <a:avLst/>
              </a:prstGeom>
              <a:blipFill>
                <a:blip r:embed="rId5"/>
                <a:stretch>
                  <a:fillRect t="-1429" b="-1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B6985B8-9EEF-C535-AC1E-6266F51688EE}"/>
                  </a:ext>
                </a:extLst>
              </p:cNvPr>
              <p:cNvSpPr txBox="1"/>
              <p:nvPr/>
            </p:nvSpPr>
            <p:spPr>
              <a:xfrm>
                <a:off x="7551099" y="4163927"/>
                <a:ext cx="3229583" cy="46166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3000" b="0" i="0" smtClean="0">
                          <a:latin typeface="Cambria Math" panose="02040503050406030204" pitchFamily="18" charset="0"/>
                        </a:rPr>
                        <m:t>or</m:t>
                      </m:r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B6985B8-9EEF-C535-AC1E-6266F51688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1099" y="4163927"/>
                <a:ext cx="3229583" cy="461665"/>
              </a:xfrm>
              <a:prstGeom prst="rect">
                <a:avLst/>
              </a:prstGeom>
              <a:blipFill>
                <a:blip r:embed="rId6"/>
                <a:stretch>
                  <a:fillRect t="-7895" b="-34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19451AF5-03D6-681F-8210-FB6C4F854698}"/>
              </a:ext>
            </a:extLst>
          </p:cNvPr>
          <p:cNvSpPr txBox="1"/>
          <p:nvPr/>
        </p:nvSpPr>
        <p:spPr>
          <a:xfrm>
            <a:off x="10337266" y="4163927"/>
            <a:ext cx="1854734" cy="1292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600" dirty="0">
                <a:latin typeface="Helvetica" pitchFamily="2" charset="0"/>
              </a:rPr>
              <a:t>l</a:t>
            </a:r>
            <a:r>
              <a:rPr lang="en-US" sz="2600" dirty="0">
                <a:effectLst/>
                <a:latin typeface="Helvetica" pitchFamily="2" charset="0"/>
              </a:rPr>
              <a:t>ogistic growth </a:t>
            </a:r>
            <a:r>
              <a:rPr lang="en-US" sz="2600" b="1" dirty="0">
                <a:solidFill>
                  <a:srgbClr val="C00000"/>
                </a:solidFill>
                <a:effectLst/>
                <a:latin typeface="Helvetica" pitchFamily="2" charset="0"/>
              </a:rPr>
              <a:t>equilibria</a:t>
            </a:r>
            <a:endParaRPr lang="en-US" sz="2600" dirty="0">
              <a:effectLst/>
              <a:latin typeface="Helvetica" pitchFamily="2" charset="0"/>
            </a:endParaRPr>
          </a:p>
        </p:txBody>
      </p:sp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F347B846-D59F-E029-35B8-C0FBCAAB2F3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7151" y="1647685"/>
            <a:ext cx="6145347" cy="461074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16F361B-9C91-E47A-9144-D897B2607589}"/>
                  </a:ext>
                </a:extLst>
              </p:cNvPr>
              <p:cNvSpPr txBox="1"/>
              <p:nvPr/>
            </p:nvSpPr>
            <p:spPr>
              <a:xfrm>
                <a:off x="7298183" y="4690596"/>
                <a:ext cx="3229583" cy="46166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16F361B-9C91-E47A-9144-D897B26075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8183" y="4690596"/>
                <a:ext cx="3229583" cy="461665"/>
              </a:xfrm>
              <a:prstGeom prst="rect">
                <a:avLst/>
              </a:prstGeom>
              <a:blipFill>
                <a:blip r:embed="rId8"/>
                <a:stretch>
                  <a:fillRect b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ight Brace 12">
            <a:extLst>
              <a:ext uri="{FF2B5EF4-FFF2-40B4-BE49-F238E27FC236}">
                <a16:creationId xmlns:a16="http://schemas.microsoft.com/office/drawing/2014/main" id="{35476969-7979-34E0-7E50-F6934E3CBFCF}"/>
              </a:ext>
            </a:extLst>
          </p:cNvPr>
          <p:cNvSpPr/>
          <p:nvPr/>
        </p:nvSpPr>
        <p:spPr>
          <a:xfrm>
            <a:off x="9918977" y="4196429"/>
            <a:ext cx="418289" cy="988334"/>
          </a:xfrm>
          <a:prstGeom prst="righ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3483D1-B4B0-948D-2657-4B8E1020E502}"/>
              </a:ext>
            </a:extLst>
          </p:cNvPr>
          <p:cNvSpPr txBox="1"/>
          <p:nvPr/>
        </p:nvSpPr>
        <p:spPr>
          <a:xfrm>
            <a:off x="-71450" y="6204885"/>
            <a:ext cx="2718071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600" dirty="0">
                <a:latin typeface="Helvetica" pitchFamily="2" charset="0"/>
              </a:rPr>
              <a:t>What is </a:t>
            </a:r>
            <a:r>
              <a:rPr lang="en-US" sz="2600" b="1" dirty="0">
                <a:solidFill>
                  <a:srgbClr val="C00000"/>
                </a:solidFill>
                <a:latin typeface="Helvetica" pitchFamily="2" charset="0"/>
              </a:rPr>
              <a:t>K</a:t>
            </a:r>
            <a:r>
              <a:rPr lang="en-US" sz="2600" dirty="0">
                <a:latin typeface="Helvetica" pitchFamily="2" charset="0"/>
              </a:rPr>
              <a:t>?</a:t>
            </a:r>
            <a:endParaRPr lang="en-US" sz="2600" dirty="0"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52952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33268B-B051-E138-13FA-F39C0B9C4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935" y="173897"/>
            <a:ext cx="11511065" cy="1325563"/>
          </a:xfrm>
        </p:spPr>
        <p:txBody>
          <a:bodyPr/>
          <a:lstStyle/>
          <a:p>
            <a:r>
              <a:rPr lang="en-US" dirty="0"/>
              <a:t>Logistic growth and equilibrium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66F7DFF-E784-EBAA-E365-41E269C74F89}"/>
                  </a:ext>
                </a:extLst>
              </p:cNvPr>
              <p:cNvSpPr txBox="1"/>
              <p:nvPr/>
            </p:nvSpPr>
            <p:spPr>
              <a:xfrm>
                <a:off x="8009108" y="398006"/>
                <a:ext cx="3501957" cy="88626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𝑑𝑁</m:t>
                          </m:r>
                        </m:num>
                        <m:den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𝑟𝑁</m:t>
                      </m:r>
                      <m:d>
                        <m:dPr>
                          <m:ctrlPr>
                            <a:rPr lang="en-US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num>
                            <m:den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66F7DFF-E784-EBAA-E365-41E269C74F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9108" y="398006"/>
                <a:ext cx="3501957" cy="886268"/>
              </a:xfrm>
              <a:prstGeom prst="rect">
                <a:avLst/>
              </a:prstGeom>
              <a:blipFill>
                <a:blip r:embed="rId3"/>
                <a:stretch>
                  <a:fillRect t="-1408" b="-112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2817DF7-60E5-E532-0DFD-BDF806C3FC7E}"/>
                  </a:ext>
                </a:extLst>
              </p:cNvPr>
              <p:cNvSpPr txBox="1"/>
              <p:nvPr/>
            </p:nvSpPr>
            <p:spPr>
              <a:xfrm>
                <a:off x="8230409" y="1508383"/>
                <a:ext cx="1400784" cy="88626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𝑑𝑁</m:t>
                          </m:r>
                        </m:num>
                        <m:den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2817DF7-60E5-E532-0DFD-BDF806C3FC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0409" y="1508383"/>
                <a:ext cx="1400784" cy="886268"/>
              </a:xfrm>
              <a:prstGeom prst="rect">
                <a:avLst/>
              </a:prstGeom>
              <a:blipFill>
                <a:blip r:embed="rId4"/>
                <a:stretch>
                  <a:fillRect l="-3604" t="-1408" r="-2703" b="-126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C9593A0-5B0C-3BEE-0AA1-0344A2FDB795}"/>
                  </a:ext>
                </a:extLst>
              </p:cNvPr>
              <p:cNvSpPr txBox="1"/>
              <p:nvPr/>
            </p:nvSpPr>
            <p:spPr>
              <a:xfrm>
                <a:off x="8209334" y="2394651"/>
                <a:ext cx="3229583" cy="87408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𝑟𝑁</m:t>
                      </m:r>
                      <m:d>
                        <m:dPr>
                          <m:ctrlPr>
                            <a:rPr lang="en-US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num>
                            <m:den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C9593A0-5B0C-3BEE-0AA1-0344A2FDB7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9334" y="2394651"/>
                <a:ext cx="3229583" cy="874085"/>
              </a:xfrm>
              <a:prstGeom prst="rect">
                <a:avLst/>
              </a:prstGeom>
              <a:blipFill>
                <a:blip r:embed="rId5"/>
                <a:stretch>
                  <a:fillRect t="-1429" b="-1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B6985B8-9EEF-C535-AC1E-6266F51688EE}"/>
                  </a:ext>
                </a:extLst>
              </p:cNvPr>
              <p:cNvSpPr txBox="1"/>
              <p:nvPr/>
            </p:nvSpPr>
            <p:spPr>
              <a:xfrm>
                <a:off x="7551099" y="4163927"/>
                <a:ext cx="3229583" cy="46166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3000" b="0" i="0" smtClean="0">
                          <a:latin typeface="Cambria Math" panose="02040503050406030204" pitchFamily="18" charset="0"/>
                        </a:rPr>
                        <m:t>or</m:t>
                      </m:r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B6985B8-9EEF-C535-AC1E-6266F51688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1099" y="4163927"/>
                <a:ext cx="3229583" cy="461665"/>
              </a:xfrm>
              <a:prstGeom prst="rect">
                <a:avLst/>
              </a:prstGeom>
              <a:blipFill>
                <a:blip r:embed="rId6"/>
                <a:stretch>
                  <a:fillRect t="-7895" b="-34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19451AF5-03D6-681F-8210-FB6C4F854698}"/>
              </a:ext>
            </a:extLst>
          </p:cNvPr>
          <p:cNvSpPr txBox="1"/>
          <p:nvPr/>
        </p:nvSpPr>
        <p:spPr>
          <a:xfrm>
            <a:off x="10337266" y="4163927"/>
            <a:ext cx="1854734" cy="1292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600" dirty="0">
                <a:latin typeface="Helvetica" pitchFamily="2" charset="0"/>
              </a:rPr>
              <a:t>l</a:t>
            </a:r>
            <a:r>
              <a:rPr lang="en-US" sz="2600" dirty="0">
                <a:effectLst/>
                <a:latin typeface="Helvetica" pitchFamily="2" charset="0"/>
              </a:rPr>
              <a:t>ogistic growth </a:t>
            </a:r>
            <a:r>
              <a:rPr lang="en-US" sz="2600" b="1" dirty="0">
                <a:solidFill>
                  <a:srgbClr val="C00000"/>
                </a:solidFill>
                <a:effectLst/>
                <a:latin typeface="Helvetica" pitchFamily="2" charset="0"/>
              </a:rPr>
              <a:t>equilibria</a:t>
            </a:r>
            <a:endParaRPr lang="en-US" sz="2600" dirty="0">
              <a:effectLst/>
              <a:latin typeface="Helvetica" pitchFamily="2" charset="0"/>
            </a:endParaRPr>
          </a:p>
        </p:txBody>
      </p:sp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F347B846-D59F-E029-35B8-C0FBCAAB2F3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7151" y="1647685"/>
            <a:ext cx="6145347" cy="461074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16F361B-9C91-E47A-9144-D897B2607589}"/>
                  </a:ext>
                </a:extLst>
              </p:cNvPr>
              <p:cNvSpPr txBox="1"/>
              <p:nvPr/>
            </p:nvSpPr>
            <p:spPr>
              <a:xfrm>
                <a:off x="7298183" y="4690596"/>
                <a:ext cx="3229583" cy="46166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16F361B-9C91-E47A-9144-D897B26075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8183" y="4690596"/>
                <a:ext cx="3229583" cy="461665"/>
              </a:xfrm>
              <a:prstGeom prst="rect">
                <a:avLst/>
              </a:prstGeom>
              <a:blipFill>
                <a:blip r:embed="rId8"/>
                <a:stretch>
                  <a:fillRect b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ight Brace 12">
            <a:extLst>
              <a:ext uri="{FF2B5EF4-FFF2-40B4-BE49-F238E27FC236}">
                <a16:creationId xmlns:a16="http://schemas.microsoft.com/office/drawing/2014/main" id="{35476969-7979-34E0-7E50-F6934E3CBFCF}"/>
              </a:ext>
            </a:extLst>
          </p:cNvPr>
          <p:cNvSpPr/>
          <p:nvPr/>
        </p:nvSpPr>
        <p:spPr>
          <a:xfrm>
            <a:off x="9918977" y="4196429"/>
            <a:ext cx="418289" cy="988334"/>
          </a:xfrm>
          <a:prstGeom prst="righ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3483D1-B4B0-948D-2657-4B8E1020E502}"/>
              </a:ext>
            </a:extLst>
          </p:cNvPr>
          <p:cNvSpPr txBox="1"/>
          <p:nvPr/>
        </p:nvSpPr>
        <p:spPr>
          <a:xfrm>
            <a:off x="-71450" y="6204885"/>
            <a:ext cx="2718071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600" dirty="0">
                <a:latin typeface="Helvetica" pitchFamily="2" charset="0"/>
              </a:rPr>
              <a:t>What is </a:t>
            </a:r>
            <a:r>
              <a:rPr lang="en-US" sz="2600" b="1" dirty="0">
                <a:solidFill>
                  <a:srgbClr val="C00000"/>
                </a:solidFill>
                <a:latin typeface="Helvetica" pitchFamily="2" charset="0"/>
              </a:rPr>
              <a:t>K</a:t>
            </a:r>
            <a:r>
              <a:rPr lang="en-US" sz="2600" dirty="0">
                <a:latin typeface="Helvetica" pitchFamily="2" charset="0"/>
              </a:rPr>
              <a:t>?</a:t>
            </a:r>
            <a:endParaRPr lang="en-US" sz="2600" dirty="0">
              <a:effectLst/>
              <a:latin typeface="Helvetica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899C609-3F86-B1AE-F935-606F18EC198D}"/>
                  </a:ext>
                </a:extLst>
              </p:cNvPr>
              <p:cNvSpPr txBox="1"/>
              <p:nvPr/>
            </p:nvSpPr>
            <p:spPr>
              <a:xfrm>
                <a:off x="4481208" y="1815143"/>
                <a:ext cx="3229583" cy="46166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𝑲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=5</m:t>
                      </m:r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899C609-3F86-B1AE-F935-606F18EC19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1208" y="1815143"/>
                <a:ext cx="3229583" cy="461665"/>
              </a:xfrm>
              <a:prstGeom prst="rect">
                <a:avLst/>
              </a:prstGeom>
              <a:blipFill>
                <a:blip r:embed="rId9"/>
                <a:stretch>
                  <a:fillRect b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138397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33268B-B051-E138-13FA-F39C0B9C4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935" y="173897"/>
            <a:ext cx="11511065" cy="1325563"/>
          </a:xfrm>
        </p:spPr>
        <p:txBody>
          <a:bodyPr/>
          <a:lstStyle/>
          <a:p>
            <a:r>
              <a:rPr lang="en-US" dirty="0"/>
              <a:t>Logistic growth and equilibrium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66F7DFF-E784-EBAA-E365-41E269C74F89}"/>
                  </a:ext>
                </a:extLst>
              </p:cNvPr>
              <p:cNvSpPr txBox="1"/>
              <p:nvPr/>
            </p:nvSpPr>
            <p:spPr>
              <a:xfrm>
                <a:off x="8009108" y="398006"/>
                <a:ext cx="3501957" cy="88626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𝑑𝑁</m:t>
                          </m:r>
                        </m:num>
                        <m:den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𝑟𝑁</m:t>
                      </m:r>
                      <m:d>
                        <m:dPr>
                          <m:ctrlPr>
                            <a:rPr lang="en-US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num>
                            <m:den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66F7DFF-E784-EBAA-E365-41E269C74F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9108" y="398006"/>
                <a:ext cx="3501957" cy="886268"/>
              </a:xfrm>
              <a:prstGeom prst="rect">
                <a:avLst/>
              </a:prstGeom>
              <a:blipFill>
                <a:blip r:embed="rId3"/>
                <a:stretch>
                  <a:fillRect t="-1408" b="-112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2817DF7-60E5-E532-0DFD-BDF806C3FC7E}"/>
                  </a:ext>
                </a:extLst>
              </p:cNvPr>
              <p:cNvSpPr txBox="1"/>
              <p:nvPr/>
            </p:nvSpPr>
            <p:spPr>
              <a:xfrm>
                <a:off x="8230409" y="1508383"/>
                <a:ext cx="1400784" cy="88626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𝑑𝑁</m:t>
                          </m:r>
                        </m:num>
                        <m:den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2817DF7-60E5-E532-0DFD-BDF806C3FC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0409" y="1508383"/>
                <a:ext cx="1400784" cy="886268"/>
              </a:xfrm>
              <a:prstGeom prst="rect">
                <a:avLst/>
              </a:prstGeom>
              <a:blipFill>
                <a:blip r:embed="rId4"/>
                <a:stretch>
                  <a:fillRect l="-3604" t="-1408" r="-2703" b="-126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C9593A0-5B0C-3BEE-0AA1-0344A2FDB795}"/>
                  </a:ext>
                </a:extLst>
              </p:cNvPr>
              <p:cNvSpPr txBox="1"/>
              <p:nvPr/>
            </p:nvSpPr>
            <p:spPr>
              <a:xfrm>
                <a:off x="8209334" y="2394651"/>
                <a:ext cx="3229583" cy="87408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𝑟𝑁</m:t>
                      </m:r>
                      <m:d>
                        <m:dPr>
                          <m:ctrlPr>
                            <a:rPr lang="en-US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num>
                            <m:den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C9593A0-5B0C-3BEE-0AA1-0344A2FDB7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9334" y="2394651"/>
                <a:ext cx="3229583" cy="874085"/>
              </a:xfrm>
              <a:prstGeom prst="rect">
                <a:avLst/>
              </a:prstGeom>
              <a:blipFill>
                <a:blip r:embed="rId5"/>
                <a:stretch>
                  <a:fillRect t="-1429" b="-1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B6985B8-9EEF-C535-AC1E-6266F51688EE}"/>
                  </a:ext>
                </a:extLst>
              </p:cNvPr>
              <p:cNvSpPr txBox="1"/>
              <p:nvPr/>
            </p:nvSpPr>
            <p:spPr>
              <a:xfrm>
                <a:off x="7551099" y="4163927"/>
                <a:ext cx="3229583" cy="46166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3000" b="0" i="0" smtClean="0">
                          <a:latin typeface="Cambria Math" panose="02040503050406030204" pitchFamily="18" charset="0"/>
                        </a:rPr>
                        <m:t>or</m:t>
                      </m:r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B6985B8-9EEF-C535-AC1E-6266F51688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1099" y="4163927"/>
                <a:ext cx="3229583" cy="461665"/>
              </a:xfrm>
              <a:prstGeom prst="rect">
                <a:avLst/>
              </a:prstGeom>
              <a:blipFill>
                <a:blip r:embed="rId6"/>
                <a:stretch>
                  <a:fillRect t="-7895" b="-34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19451AF5-03D6-681F-8210-FB6C4F854698}"/>
              </a:ext>
            </a:extLst>
          </p:cNvPr>
          <p:cNvSpPr txBox="1"/>
          <p:nvPr/>
        </p:nvSpPr>
        <p:spPr>
          <a:xfrm>
            <a:off x="10337266" y="4163927"/>
            <a:ext cx="1854734" cy="1292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600" dirty="0">
                <a:latin typeface="Helvetica" pitchFamily="2" charset="0"/>
              </a:rPr>
              <a:t>l</a:t>
            </a:r>
            <a:r>
              <a:rPr lang="en-US" sz="2600" dirty="0">
                <a:effectLst/>
                <a:latin typeface="Helvetica" pitchFamily="2" charset="0"/>
              </a:rPr>
              <a:t>ogistic growth </a:t>
            </a:r>
            <a:r>
              <a:rPr lang="en-US" sz="2600" b="1" dirty="0">
                <a:solidFill>
                  <a:srgbClr val="C00000"/>
                </a:solidFill>
                <a:effectLst/>
                <a:latin typeface="Helvetica" pitchFamily="2" charset="0"/>
              </a:rPr>
              <a:t>equilibria</a:t>
            </a:r>
            <a:endParaRPr lang="en-US" sz="2600" dirty="0">
              <a:effectLst/>
              <a:latin typeface="Helvetica" pitchFamily="2" charset="0"/>
            </a:endParaRPr>
          </a:p>
        </p:txBody>
      </p:sp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F347B846-D59F-E029-35B8-C0FBCAAB2F3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7151" y="1647685"/>
            <a:ext cx="6145347" cy="461074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16F361B-9C91-E47A-9144-D897B2607589}"/>
                  </a:ext>
                </a:extLst>
              </p:cNvPr>
              <p:cNvSpPr txBox="1"/>
              <p:nvPr/>
            </p:nvSpPr>
            <p:spPr>
              <a:xfrm>
                <a:off x="7298183" y="4690596"/>
                <a:ext cx="3229583" cy="46166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16F361B-9C91-E47A-9144-D897B26075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8183" y="4690596"/>
                <a:ext cx="3229583" cy="461665"/>
              </a:xfrm>
              <a:prstGeom prst="rect">
                <a:avLst/>
              </a:prstGeom>
              <a:blipFill>
                <a:blip r:embed="rId8"/>
                <a:stretch>
                  <a:fillRect b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ight Brace 12">
            <a:extLst>
              <a:ext uri="{FF2B5EF4-FFF2-40B4-BE49-F238E27FC236}">
                <a16:creationId xmlns:a16="http://schemas.microsoft.com/office/drawing/2014/main" id="{35476969-7979-34E0-7E50-F6934E3CBFCF}"/>
              </a:ext>
            </a:extLst>
          </p:cNvPr>
          <p:cNvSpPr/>
          <p:nvPr/>
        </p:nvSpPr>
        <p:spPr>
          <a:xfrm>
            <a:off x="9918977" y="4196429"/>
            <a:ext cx="418289" cy="988334"/>
          </a:xfrm>
          <a:prstGeom prst="righ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75009E8-6908-3173-E149-E570A1E45B43}"/>
              </a:ext>
            </a:extLst>
          </p:cNvPr>
          <p:cNvSpPr/>
          <p:nvPr/>
        </p:nvSpPr>
        <p:spPr>
          <a:xfrm>
            <a:off x="1575882" y="3933603"/>
            <a:ext cx="175098" cy="210869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39CE0B2-A979-2766-BEAC-7DA060794902}"/>
              </a:ext>
            </a:extLst>
          </p:cNvPr>
          <p:cNvSpPr/>
          <p:nvPr/>
        </p:nvSpPr>
        <p:spPr>
          <a:xfrm>
            <a:off x="5736077" y="3933602"/>
            <a:ext cx="175098" cy="210869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8D3B9B-FB36-8311-542B-9E0847048826}"/>
              </a:ext>
            </a:extLst>
          </p:cNvPr>
          <p:cNvSpPr txBox="1"/>
          <p:nvPr/>
        </p:nvSpPr>
        <p:spPr>
          <a:xfrm>
            <a:off x="5512338" y="6013596"/>
            <a:ext cx="6679662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600" b="1" dirty="0">
                <a:solidFill>
                  <a:srgbClr val="C00000"/>
                </a:solidFill>
                <a:latin typeface="Helvetica" pitchFamily="2" charset="0"/>
              </a:rPr>
              <a:t>Stability</a:t>
            </a:r>
            <a:r>
              <a:rPr lang="en-US" sz="2600" dirty="0">
                <a:latin typeface="Helvetica" pitchFamily="2" charset="0"/>
              </a:rPr>
              <a:t>: If the population is perturbed, will it return to equilibrium?</a:t>
            </a:r>
            <a:endParaRPr lang="en-US" sz="2600" dirty="0">
              <a:effectLst/>
              <a:latin typeface="Helvetica" pitchFamily="2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0B61E5A-D592-DB29-C93B-CE8E83030178}"/>
              </a:ext>
            </a:extLst>
          </p:cNvPr>
          <p:cNvCxnSpPr>
            <a:cxnSpLocks/>
          </p:cNvCxnSpPr>
          <p:nvPr/>
        </p:nvCxnSpPr>
        <p:spPr>
          <a:xfrm flipH="1">
            <a:off x="6096000" y="3892550"/>
            <a:ext cx="45800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329E573-5D06-DCEF-3629-5485BA7DE1E4}"/>
              </a:ext>
            </a:extLst>
          </p:cNvPr>
          <p:cNvCxnSpPr>
            <a:cxnSpLocks/>
          </p:cNvCxnSpPr>
          <p:nvPr/>
        </p:nvCxnSpPr>
        <p:spPr>
          <a:xfrm>
            <a:off x="5062432" y="3892279"/>
            <a:ext cx="44990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0D3DDAF-14BA-3840-B3E2-839D3AE258D1}"/>
                  </a:ext>
                </a:extLst>
              </p:cNvPr>
              <p:cNvSpPr txBox="1"/>
              <p:nvPr/>
            </p:nvSpPr>
            <p:spPr>
              <a:xfrm>
                <a:off x="4481208" y="1815143"/>
                <a:ext cx="3229583" cy="46166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=5</m:t>
                      </m:r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0D3DDAF-14BA-3840-B3E2-839D3AE258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1208" y="1815143"/>
                <a:ext cx="3229583" cy="461665"/>
              </a:xfrm>
              <a:prstGeom prst="rect">
                <a:avLst/>
              </a:prstGeom>
              <a:blipFill>
                <a:blip r:embed="rId9"/>
                <a:stretch>
                  <a:fillRect b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139516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DA717C-5091-AEB7-1C93-1CAD78F0A6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0026"/>
            <a:ext cx="10515600" cy="977293"/>
          </a:xfrm>
        </p:spPr>
        <p:txBody>
          <a:bodyPr/>
          <a:lstStyle/>
          <a:p>
            <a:r>
              <a:rPr lang="en-US" dirty="0"/>
              <a:t>Let’s recap a bit!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AD4A6D-B56C-A161-A29C-657A356214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230" y="1108954"/>
            <a:ext cx="11303540" cy="5690680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b="1" i="1" u="sng" dirty="0"/>
              <a:t>Ecology, generally</a:t>
            </a:r>
            <a:endParaRPr lang="en-US" b="1" u="sng" dirty="0"/>
          </a:p>
          <a:p>
            <a:r>
              <a:rPr lang="en-US" u="sng" dirty="0"/>
              <a:t>Ecology</a:t>
            </a:r>
            <a:r>
              <a:rPr lang="en-US" dirty="0"/>
              <a:t> is the study of organisms and their interactions with each other and the environment</a:t>
            </a:r>
          </a:p>
          <a:p>
            <a:r>
              <a:rPr lang="en-US" dirty="0"/>
              <a:t>We use models to formalize hypotheses about these interactions and test those hypotheses against data</a:t>
            </a:r>
          </a:p>
          <a:p>
            <a:r>
              <a:rPr lang="en-US" dirty="0"/>
              <a:t>We can ask questions at many ecological scales: individual, population, metapopulation, community, ecosystem</a:t>
            </a:r>
          </a:p>
          <a:p>
            <a:pPr marL="0" indent="0">
              <a:buNone/>
            </a:pPr>
            <a:r>
              <a:rPr lang="en-US" b="1" i="1" u="sng" dirty="0"/>
              <a:t>Population growth, specifically</a:t>
            </a:r>
          </a:p>
          <a:p>
            <a:r>
              <a:rPr lang="en-US" dirty="0"/>
              <a:t>We can model population growth as </a:t>
            </a:r>
            <a:r>
              <a:rPr lang="en-US" u="sng" dirty="0"/>
              <a:t>geometric</a:t>
            </a:r>
            <a:r>
              <a:rPr lang="en-US" dirty="0"/>
              <a:t> in discrete time or </a:t>
            </a:r>
            <a:r>
              <a:rPr lang="en-US" u="sng" dirty="0"/>
              <a:t>exponential</a:t>
            </a:r>
            <a:r>
              <a:rPr lang="en-US" dirty="0"/>
              <a:t> in continuous time</a:t>
            </a:r>
          </a:p>
          <a:p>
            <a:r>
              <a:rPr lang="en-US" u="sng" dirty="0"/>
              <a:t>Logistic growth</a:t>
            </a:r>
            <a:r>
              <a:rPr lang="en-US" dirty="0"/>
              <a:t> models describe density-dependent growth rates that limit population growth at some specified carrying capacity</a:t>
            </a:r>
          </a:p>
          <a:p>
            <a:r>
              <a:rPr lang="en-US" dirty="0"/>
              <a:t>Logistic growth models imply a stable </a:t>
            </a:r>
            <a:r>
              <a:rPr lang="en-US" u="sng" dirty="0"/>
              <a:t>equilibrium</a:t>
            </a:r>
            <a:r>
              <a:rPr lang="en-US" dirty="0"/>
              <a:t> where the population size (N) is equal to the carrying capacity (K)</a:t>
            </a:r>
          </a:p>
          <a:p>
            <a:r>
              <a:rPr lang="en-US" dirty="0"/>
              <a:t>Fisheries have used this model to attempt to define a maximum sustainable harvest rate (</a:t>
            </a:r>
            <a:r>
              <a:rPr lang="en-US" u="sng" dirty="0"/>
              <a:t>MSY</a:t>
            </a:r>
            <a:r>
              <a:rPr lang="en-US" dirty="0"/>
              <a:t>) to guide policy, but it has performed poorly because the models are not realistic</a:t>
            </a:r>
          </a:p>
          <a:p>
            <a:r>
              <a:rPr lang="en-US" dirty="0"/>
              <a:t>One shortcoming of the simple logistic growth model is a failure to include both environmental and demographic </a:t>
            </a:r>
            <a:r>
              <a:rPr lang="en-US" u="sng" dirty="0"/>
              <a:t>stochasticity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10D7D5A-4B8F-A508-E8BB-7A6D77A6FB17}"/>
              </a:ext>
            </a:extLst>
          </p:cNvPr>
          <p:cNvSpPr/>
          <p:nvPr/>
        </p:nvSpPr>
        <p:spPr>
          <a:xfrm>
            <a:off x="444230" y="1108954"/>
            <a:ext cx="11303540" cy="55447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7795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33268B-B051-E138-13FA-F39C0B9C4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467" y="193353"/>
            <a:ext cx="11511065" cy="1325563"/>
          </a:xfrm>
        </p:spPr>
        <p:txBody>
          <a:bodyPr>
            <a:normAutofit/>
          </a:bodyPr>
          <a:lstStyle/>
          <a:p>
            <a:r>
              <a:rPr lang="en-US" sz="3400" dirty="0"/>
              <a:t>Many populations will fluctuate above or below carrying capacity.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D2168BF9-3F99-7D1C-AE63-A19661BAEB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795" y="1888644"/>
            <a:ext cx="6551038" cy="4969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3120A11D-8074-5A52-5561-800EBAB28DE8}"/>
              </a:ext>
            </a:extLst>
          </p:cNvPr>
          <p:cNvSpPr txBox="1">
            <a:spLocks/>
          </p:cNvSpPr>
          <p:nvPr/>
        </p:nvSpPr>
        <p:spPr>
          <a:xfrm>
            <a:off x="2823181" y="5456412"/>
            <a:ext cx="366300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 err="1"/>
              <a:t>Soay</a:t>
            </a:r>
            <a:r>
              <a:rPr lang="en-US" sz="2000" dirty="0"/>
              <a:t> Sheep of St. Kilda, Scotland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15" name="Picture 4" descr="St Kilda Soay sheep study reaches 30th anniversary - BBC News">
            <a:extLst>
              <a:ext uri="{FF2B5EF4-FFF2-40B4-BE49-F238E27FC236}">
                <a16:creationId xmlns:a16="http://schemas.microsoft.com/office/drawing/2014/main" id="{8CFC87C3-86E0-9B3D-BA83-54F388C177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8097" y="1485796"/>
            <a:ext cx="5139108" cy="288752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05449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D2168BF9-3F99-7D1C-AE63-A19661BAEB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795" y="1888644"/>
            <a:ext cx="6551038" cy="4969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3120A11D-8074-5A52-5561-800EBAB28DE8}"/>
              </a:ext>
            </a:extLst>
          </p:cNvPr>
          <p:cNvSpPr txBox="1">
            <a:spLocks/>
          </p:cNvSpPr>
          <p:nvPr/>
        </p:nvSpPr>
        <p:spPr>
          <a:xfrm>
            <a:off x="2823181" y="5456412"/>
            <a:ext cx="366300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 err="1"/>
              <a:t>Soay</a:t>
            </a:r>
            <a:r>
              <a:rPr lang="en-US" sz="2000" dirty="0"/>
              <a:t> Sheep of St. Kilda, Scotland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B578A0B-A972-76BA-ADDC-E3888CC7F1F6}"/>
              </a:ext>
            </a:extLst>
          </p:cNvPr>
          <p:cNvSpPr txBox="1"/>
          <p:nvPr/>
        </p:nvSpPr>
        <p:spPr>
          <a:xfrm>
            <a:off x="6875833" y="4537707"/>
            <a:ext cx="4520932" cy="1292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600" dirty="0">
                <a:effectLst/>
                <a:latin typeface="Helvetica" pitchFamily="2" charset="0"/>
              </a:rPr>
              <a:t>But they can still be stable populations if they return to </a:t>
            </a:r>
            <a:r>
              <a:rPr lang="en-US" sz="2600" b="1" dirty="0">
                <a:solidFill>
                  <a:srgbClr val="C00000"/>
                </a:solidFill>
                <a:effectLst/>
                <a:latin typeface="Helvetica" pitchFamily="2" charset="0"/>
              </a:rPr>
              <a:t>equilibrium</a:t>
            </a:r>
            <a:r>
              <a:rPr lang="en-US" sz="2600" dirty="0">
                <a:effectLst/>
                <a:latin typeface="Helvetica" pitchFamily="2" charset="0"/>
              </a:rPr>
              <a:t>.</a:t>
            </a:r>
          </a:p>
        </p:txBody>
      </p:sp>
      <p:pic>
        <p:nvPicPr>
          <p:cNvPr id="4" name="Picture 4" descr="St Kilda Soay sheep study reaches 30th anniversary - BBC News">
            <a:extLst>
              <a:ext uri="{FF2B5EF4-FFF2-40B4-BE49-F238E27FC236}">
                <a16:creationId xmlns:a16="http://schemas.microsoft.com/office/drawing/2014/main" id="{32A44FFF-8E57-67CD-B2D3-6F4712AC1F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8097" y="1485796"/>
            <a:ext cx="5139108" cy="288752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881322E-9611-E2BA-E3E3-FDEBDBCEC869}"/>
              </a:ext>
            </a:extLst>
          </p:cNvPr>
          <p:cNvCxnSpPr/>
          <p:nvPr/>
        </p:nvCxnSpPr>
        <p:spPr>
          <a:xfrm>
            <a:off x="1108953" y="4090234"/>
            <a:ext cx="4987047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le 1">
            <a:extLst>
              <a:ext uri="{FF2B5EF4-FFF2-40B4-BE49-F238E27FC236}">
                <a16:creationId xmlns:a16="http://schemas.microsoft.com/office/drawing/2014/main" id="{0544C939-EBD0-B973-836A-927511AB9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467" y="193353"/>
            <a:ext cx="11511065" cy="1325563"/>
          </a:xfrm>
        </p:spPr>
        <p:txBody>
          <a:bodyPr>
            <a:normAutofit/>
          </a:bodyPr>
          <a:lstStyle/>
          <a:p>
            <a:r>
              <a:rPr lang="en-US" sz="3400" dirty="0"/>
              <a:t>Many populations will fluctuate above or below carrying capacity.</a:t>
            </a:r>
          </a:p>
        </p:txBody>
      </p:sp>
    </p:spTree>
    <p:extLst>
      <p:ext uri="{BB962C8B-B14F-4D97-AF65-F5344CB8AC3E}">
        <p14:creationId xmlns:p14="http://schemas.microsoft.com/office/powerpoint/2010/main" val="8719645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D2168BF9-3F99-7D1C-AE63-A19661BAEB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795" y="1888644"/>
            <a:ext cx="6551038" cy="4969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3120A11D-8074-5A52-5561-800EBAB28DE8}"/>
              </a:ext>
            </a:extLst>
          </p:cNvPr>
          <p:cNvSpPr txBox="1">
            <a:spLocks/>
          </p:cNvSpPr>
          <p:nvPr/>
        </p:nvSpPr>
        <p:spPr>
          <a:xfrm>
            <a:off x="2823181" y="5456412"/>
            <a:ext cx="366300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 err="1"/>
              <a:t>Soay</a:t>
            </a:r>
            <a:r>
              <a:rPr lang="en-US" sz="2000" dirty="0"/>
              <a:t> Sheep of St. Kilda, Scotland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B578A0B-A972-76BA-ADDC-E3888CC7F1F6}"/>
              </a:ext>
            </a:extLst>
          </p:cNvPr>
          <p:cNvSpPr txBox="1"/>
          <p:nvPr/>
        </p:nvSpPr>
        <p:spPr>
          <a:xfrm>
            <a:off x="6875833" y="4537707"/>
            <a:ext cx="4520932" cy="1292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600" dirty="0">
                <a:effectLst/>
                <a:latin typeface="Helvetica" pitchFamily="2" charset="0"/>
              </a:rPr>
              <a:t>But they can still be stable populations if they return to </a:t>
            </a:r>
            <a:r>
              <a:rPr lang="en-US" sz="2600" b="1" dirty="0">
                <a:solidFill>
                  <a:srgbClr val="C00000"/>
                </a:solidFill>
                <a:effectLst/>
                <a:latin typeface="Helvetica" pitchFamily="2" charset="0"/>
              </a:rPr>
              <a:t>equilibrium</a:t>
            </a:r>
            <a:r>
              <a:rPr lang="en-US" sz="2600" dirty="0">
                <a:effectLst/>
                <a:latin typeface="Helvetica" pitchFamily="2" charset="0"/>
              </a:rPr>
              <a:t>.</a:t>
            </a:r>
          </a:p>
        </p:txBody>
      </p:sp>
      <p:pic>
        <p:nvPicPr>
          <p:cNvPr id="4" name="Picture 4" descr="St Kilda Soay sheep study reaches 30th anniversary - BBC News">
            <a:extLst>
              <a:ext uri="{FF2B5EF4-FFF2-40B4-BE49-F238E27FC236}">
                <a16:creationId xmlns:a16="http://schemas.microsoft.com/office/drawing/2014/main" id="{32A44FFF-8E57-67CD-B2D3-6F4712AC1F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8097" y="1485796"/>
            <a:ext cx="5139108" cy="288752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881322E-9611-E2BA-E3E3-FDEBDBCEC869}"/>
              </a:ext>
            </a:extLst>
          </p:cNvPr>
          <p:cNvCxnSpPr/>
          <p:nvPr/>
        </p:nvCxnSpPr>
        <p:spPr>
          <a:xfrm>
            <a:off x="1108953" y="4090234"/>
            <a:ext cx="4987047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le 1">
            <a:extLst>
              <a:ext uri="{FF2B5EF4-FFF2-40B4-BE49-F238E27FC236}">
                <a16:creationId xmlns:a16="http://schemas.microsoft.com/office/drawing/2014/main" id="{0544C939-EBD0-B973-836A-927511AB9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467" y="193353"/>
            <a:ext cx="11511065" cy="1325563"/>
          </a:xfrm>
        </p:spPr>
        <p:txBody>
          <a:bodyPr>
            <a:normAutofit/>
          </a:bodyPr>
          <a:lstStyle/>
          <a:p>
            <a:r>
              <a:rPr lang="en-US" sz="3400" dirty="0"/>
              <a:t>Many populations will fluctuate above or below carrying capacity.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C1A48BF-247A-BF87-B4F0-0732A6C23EC9}"/>
              </a:ext>
            </a:extLst>
          </p:cNvPr>
          <p:cNvSpPr txBox="1"/>
          <p:nvPr/>
        </p:nvSpPr>
        <p:spPr>
          <a:xfrm>
            <a:off x="6875833" y="5886472"/>
            <a:ext cx="4520932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600" dirty="0">
                <a:effectLst/>
                <a:latin typeface="Helvetica" pitchFamily="2" charset="0"/>
              </a:rPr>
              <a:t>In some cases, it is not possible to recover.</a:t>
            </a:r>
          </a:p>
        </p:txBody>
      </p:sp>
    </p:spTree>
    <p:extLst>
      <p:ext uri="{BB962C8B-B14F-4D97-AF65-F5344CB8AC3E}">
        <p14:creationId xmlns:p14="http://schemas.microsoft.com/office/powerpoint/2010/main" val="2113194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B578A0B-A972-76BA-ADDC-E3888CC7F1F6}"/>
              </a:ext>
            </a:extLst>
          </p:cNvPr>
          <p:cNvSpPr txBox="1"/>
          <p:nvPr/>
        </p:nvSpPr>
        <p:spPr>
          <a:xfrm>
            <a:off x="6875833" y="4537707"/>
            <a:ext cx="4520932" cy="1292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600" dirty="0">
                <a:effectLst/>
                <a:latin typeface="Helvetica" pitchFamily="2" charset="0"/>
              </a:rPr>
              <a:t>But they can still be stable populations if they return to </a:t>
            </a:r>
            <a:r>
              <a:rPr lang="en-US" sz="2600" b="1" dirty="0">
                <a:solidFill>
                  <a:srgbClr val="C00000"/>
                </a:solidFill>
                <a:effectLst/>
                <a:latin typeface="Helvetica" pitchFamily="2" charset="0"/>
              </a:rPr>
              <a:t>equilibrium</a:t>
            </a:r>
            <a:r>
              <a:rPr lang="en-US" sz="2600" dirty="0">
                <a:effectLst/>
                <a:latin typeface="Helvetica" pitchFamily="2" charset="0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2F89BB-9448-4F42-2D1B-A5B89186902B}"/>
              </a:ext>
            </a:extLst>
          </p:cNvPr>
          <p:cNvSpPr txBox="1"/>
          <p:nvPr/>
        </p:nvSpPr>
        <p:spPr>
          <a:xfrm>
            <a:off x="6875833" y="5886472"/>
            <a:ext cx="4520932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600" dirty="0">
                <a:effectLst/>
                <a:latin typeface="Helvetica" pitchFamily="2" charset="0"/>
              </a:rPr>
              <a:t>In some cases, it is not possible to recover.</a:t>
            </a:r>
          </a:p>
        </p:txBody>
      </p:sp>
      <p:pic>
        <p:nvPicPr>
          <p:cNvPr id="47106" name="Picture 2" descr="Orange Worldwide Catches">
            <a:extLst>
              <a:ext uri="{FF2B5EF4-FFF2-40B4-BE49-F238E27FC236}">
                <a16:creationId xmlns:a16="http://schemas.microsoft.com/office/drawing/2014/main" id="{83242134-6F97-3BDC-38F5-519C0A7819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584" y="1638249"/>
            <a:ext cx="6277560" cy="4757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108" name="Picture 4" descr="Orange Roughy - Good Fish Bad Fish">
            <a:extLst>
              <a:ext uri="{FF2B5EF4-FFF2-40B4-BE49-F238E27FC236}">
                <a16:creationId xmlns:a16="http://schemas.microsoft.com/office/drawing/2014/main" id="{B508571E-8141-0D23-5708-DAD57FA4E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2144" y="1856583"/>
            <a:ext cx="5185272" cy="2160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DC6B09DE-BB42-A8DE-DB92-4890962D0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467" y="193353"/>
            <a:ext cx="11511065" cy="1325563"/>
          </a:xfrm>
        </p:spPr>
        <p:txBody>
          <a:bodyPr>
            <a:normAutofit/>
          </a:bodyPr>
          <a:lstStyle/>
          <a:p>
            <a:r>
              <a:rPr lang="en-US" sz="3400" dirty="0"/>
              <a:t>Many populations will fluctuate above or below carrying capacity.</a:t>
            </a:r>
          </a:p>
        </p:txBody>
      </p:sp>
    </p:spTree>
    <p:extLst>
      <p:ext uri="{BB962C8B-B14F-4D97-AF65-F5344CB8AC3E}">
        <p14:creationId xmlns:p14="http://schemas.microsoft.com/office/powerpoint/2010/main" val="33910377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0299B34D-E025-B322-D182-DCF038B874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265" y="306759"/>
            <a:ext cx="12003932" cy="1325563"/>
          </a:xfrm>
        </p:spPr>
        <p:txBody>
          <a:bodyPr>
            <a:normAutofit/>
          </a:bodyPr>
          <a:lstStyle/>
          <a:p>
            <a:pPr algn="ctr"/>
            <a:r>
              <a:rPr lang="en-US" sz="3500" dirty="0"/>
              <a:t>Logistic growth still does not describe human populations well.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C07BCFF-7004-EE37-3C58-9E34B07FF6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1133" y="1476682"/>
            <a:ext cx="5850064" cy="43892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B172172-08AD-A6AF-5FF2-557574E374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265" y="1420238"/>
            <a:ext cx="6132735" cy="460128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65AE123-1EA6-E0A1-37B5-74BE5B0A9ACD}"/>
              </a:ext>
            </a:extLst>
          </p:cNvPr>
          <p:cNvSpPr txBox="1"/>
          <p:nvPr/>
        </p:nvSpPr>
        <p:spPr>
          <a:xfrm>
            <a:off x="3923627" y="1552577"/>
            <a:ext cx="417640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effectLst/>
                <a:latin typeface="Helvetica" pitchFamily="2" charset="0"/>
              </a:rPr>
              <a:t>K=302,000,000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1B1F6CA-DC0C-826E-5D69-F9CFBA3B5C48}"/>
              </a:ext>
            </a:extLst>
          </p:cNvPr>
          <p:cNvSpPr txBox="1"/>
          <p:nvPr/>
        </p:nvSpPr>
        <p:spPr>
          <a:xfrm>
            <a:off x="10198807" y="1554502"/>
            <a:ext cx="417640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effectLst/>
                <a:latin typeface="Helvetica" pitchFamily="2" charset="0"/>
              </a:rPr>
              <a:t>K=28,000,000</a:t>
            </a:r>
          </a:p>
        </p:txBody>
      </p:sp>
    </p:spTree>
    <p:extLst>
      <p:ext uri="{BB962C8B-B14F-4D97-AF65-F5344CB8AC3E}">
        <p14:creationId xmlns:p14="http://schemas.microsoft.com/office/powerpoint/2010/main" val="22577933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33268B-B051-E138-13FA-F39C0B9C4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935" y="173897"/>
            <a:ext cx="11511065" cy="1325563"/>
          </a:xfrm>
        </p:spPr>
        <p:txBody>
          <a:bodyPr/>
          <a:lstStyle/>
          <a:p>
            <a:r>
              <a:rPr lang="en-US" dirty="0"/>
              <a:t>Logistic growth and equilibrium</a:t>
            </a:r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28394495-517C-3417-C886-696917F906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935" y="1640843"/>
            <a:ext cx="6721815" cy="504326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66F7DFF-E784-EBAA-E365-41E269C74F89}"/>
                  </a:ext>
                </a:extLst>
              </p:cNvPr>
              <p:cNvSpPr txBox="1"/>
              <p:nvPr/>
            </p:nvSpPr>
            <p:spPr>
              <a:xfrm>
                <a:off x="8009108" y="398006"/>
                <a:ext cx="3501957" cy="88626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𝑑𝑁</m:t>
                          </m:r>
                        </m:num>
                        <m:den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𝑟𝑁</m:t>
                      </m:r>
                      <m:d>
                        <m:dPr>
                          <m:ctrlPr>
                            <a:rPr lang="en-US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num>
                            <m:den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66F7DFF-E784-EBAA-E365-41E269C74F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9108" y="398006"/>
                <a:ext cx="3501957" cy="886268"/>
              </a:xfrm>
              <a:prstGeom prst="rect">
                <a:avLst/>
              </a:prstGeom>
              <a:blipFill>
                <a:blip r:embed="rId4"/>
                <a:stretch>
                  <a:fillRect t="-1408" b="-112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2817DF7-60E5-E532-0DFD-BDF806C3FC7E}"/>
                  </a:ext>
                </a:extLst>
              </p:cNvPr>
              <p:cNvSpPr txBox="1"/>
              <p:nvPr/>
            </p:nvSpPr>
            <p:spPr>
              <a:xfrm>
                <a:off x="8230409" y="1508383"/>
                <a:ext cx="1400784" cy="88626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𝑑𝑁</m:t>
                          </m:r>
                        </m:num>
                        <m:den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2817DF7-60E5-E532-0DFD-BDF806C3FC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0409" y="1508383"/>
                <a:ext cx="1400784" cy="886268"/>
              </a:xfrm>
              <a:prstGeom prst="rect">
                <a:avLst/>
              </a:prstGeom>
              <a:blipFill>
                <a:blip r:embed="rId5"/>
                <a:stretch>
                  <a:fillRect l="-3604" t="-1408" r="-2703" b="-126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B824A7F1-2064-2E0A-E94A-2BA435A5DB39}"/>
              </a:ext>
            </a:extLst>
          </p:cNvPr>
          <p:cNvSpPr txBox="1"/>
          <p:nvPr/>
        </p:nvSpPr>
        <p:spPr>
          <a:xfrm>
            <a:off x="7543801" y="2632978"/>
            <a:ext cx="4648200" cy="4093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600" dirty="0">
                <a:effectLst/>
                <a:latin typeface="Helvetica" pitchFamily="2" charset="0"/>
              </a:rPr>
              <a:t>When population size is not changing, the population is said to be at </a:t>
            </a:r>
            <a:r>
              <a:rPr lang="en-US" sz="2600" b="1" dirty="0">
                <a:solidFill>
                  <a:srgbClr val="C00000"/>
                </a:solidFill>
                <a:effectLst/>
                <a:latin typeface="Helvetica" pitchFamily="2" charset="0"/>
              </a:rPr>
              <a:t>equilibrium</a:t>
            </a:r>
            <a:r>
              <a:rPr lang="en-US" sz="2600" dirty="0">
                <a:effectLst/>
                <a:latin typeface="Helvetica" pitchFamily="2" charset="0"/>
              </a:rPr>
              <a:t>.</a:t>
            </a:r>
          </a:p>
          <a:p>
            <a:endParaRPr lang="en-US" sz="2600" dirty="0">
              <a:latin typeface="Helvetica" pitchFamily="2" charset="0"/>
            </a:endParaRPr>
          </a:p>
          <a:p>
            <a:r>
              <a:rPr lang="en-US" sz="2600" dirty="0">
                <a:effectLst/>
                <a:latin typeface="Helvetica" pitchFamily="2" charset="0"/>
              </a:rPr>
              <a:t>Mathematically, the carrying capacity (K) can be shown to be a </a:t>
            </a:r>
            <a:r>
              <a:rPr lang="en-US" sz="2600" b="1" dirty="0">
                <a:solidFill>
                  <a:srgbClr val="C00000"/>
                </a:solidFill>
                <a:effectLst/>
                <a:latin typeface="Helvetica" pitchFamily="2" charset="0"/>
              </a:rPr>
              <a:t>stable equilibrium</a:t>
            </a:r>
            <a:r>
              <a:rPr lang="en-US" sz="2600" dirty="0">
                <a:effectLst/>
                <a:latin typeface="Helvetica" pitchFamily="2" charset="0"/>
              </a:rPr>
              <a:t>, meaning that if th</a:t>
            </a:r>
            <a:r>
              <a:rPr lang="en-US" sz="2600" dirty="0">
                <a:latin typeface="Helvetica" pitchFamily="2" charset="0"/>
              </a:rPr>
              <a:t>e system is perturbed, it will return to this point.</a:t>
            </a:r>
            <a:endParaRPr lang="en-US" sz="2600" dirty="0">
              <a:effectLst/>
              <a:latin typeface="Helvetica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594B06C-3BA5-9D6F-5B25-98033B9529F8}"/>
              </a:ext>
            </a:extLst>
          </p:cNvPr>
          <p:cNvSpPr/>
          <p:nvPr/>
        </p:nvSpPr>
        <p:spPr>
          <a:xfrm>
            <a:off x="7481546" y="4023360"/>
            <a:ext cx="4436134" cy="2834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18387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33268B-B051-E138-13FA-F39C0B9C4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935" y="173897"/>
            <a:ext cx="11511065" cy="1325563"/>
          </a:xfrm>
        </p:spPr>
        <p:txBody>
          <a:bodyPr/>
          <a:lstStyle/>
          <a:p>
            <a:r>
              <a:rPr lang="en-US" dirty="0"/>
              <a:t>Logistic growth and equilibrium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66F7DFF-E784-EBAA-E365-41E269C74F89}"/>
                  </a:ext>
                </a:extLst>
              </p:cNvPr>
              <p:cNvSpPr txBox="1"/>
              <p:nvPr/>
            </p:nvSpPr>
            <p:spPr>
              <a:xfrm>
                <a:off x="8009108" y="398006"/>
                <a:ext cx="3501957" cy="88626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𝑑𝑁</m:t>
                          </m:r>
                        </m:num>
                        <m:den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𝑟𝑁</m:t>
                      </m:r>
                      <m:d>
                        <m:dPr>
                          <m:ctrlPr>
                            <a:rPr lang="en-US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num>
                            <m:den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66F7DFF-E784-EBAA-E365-41E269C74F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9108" y="398006"/>
                <a:ext cx="3501957" cy="886268"/>
              </a:xfrm>
              <a:prstGeom prst="rect">
                <a:avLst/>
              </a:prstGeom>
              <a:blipFill>
                <a:blip r:embed="rId3"/>
                <a:stretch>
                  <a:fillRect t="-1408" b="-112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2817DF7-60E5-E532-0DFD-BDF806C3FC7E}"/>
                  </a:ext>
                </a:extLst>
              </p:cNvPr>
              <p:cNvSpPr txBox="1"/>
              <p:nvPr/>
            </p:nvSpPr>
            <p:spPr>
              <a:xfrm>
                <a:off x="8230409" y="1508383"/>
                <a:ext cx="1400784" cy="88626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𝑑𝑁</m:t>
                          </m:r>
                        </m:num>
                        <m:den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2817DF7-60E5-E532-0DFD-BDF806C3FC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0409" y="1508383"/>
                <a:ext cx="1400784" cy="886268"/>
              </a:xfrm>
              <a:prstGeom prst="rect">
                <a:avLst/>
              </a:prstGeom>
              <a:blipFill>
                <a:blip r:embed="rId4"/>
                <a:stretch>
                  <a:fillRect l="-3604" t="-1408" r="-2703" b="-126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B824A7F1-2064-2E0A-E94A-2BA435A5DB39}"/>
              </a:ext>
            </a:extLst>
          </p:cNvPr>
          <p:cNvSpPr txBox="1"/>
          <p:nvPr/>
        </p:nvSpPr>
        <p:spPr>
          <a:xfrm>
            <a:off x="6995161" y="2632978"/>
            <a:ext cx="5246186" cy="4093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600" dirty="0">
                <a:effectLst/>
                <a:latin typeface="Helvetica" pitchFamily="2" charset="0"/>
              </a:rPr>
              <a:t>When population size is not changing, the population is said to be at </a:t>
            </a:r>
            <a:r>
              <a:rPr lang="en-US" sz="2600" b="1" dirty="0">
                <a:solidFill>
                  <a:srgbClr val="C00000"/>
                </a:solidFill>
                <a:effectLst/>
                <a:latin typeface="Helvetica" pitchFamily="2" charset="0"/>
              </a:rPr>
              <a:t>equilibrium</a:t>
            </a:r>
            <a:r>
              <a:rPr lang="en-US" sz="2600" dirty="0">
                <a:effectLst/>
                <a:latin typeface="Helvetica" pitchFamily="2" charset="0"/>
              </a:rPr>
              <a:t>.</a:t>
            </a:r>
          </a:p>
          <a:p>
            <a:endParaRPr lang="en-US" sz="2600" dirty="0">
              <a:latin typeface="Helvetica" pitchFamily="2" charset="0"/>
            </a:endParaRPr>
          </a:p>
          <a:p>
            <a:r>
              <a:rPr lang="en-US" sz="2600" dirty="0">
                <a:effectLst/>
                <a:latin typeface="Helvetica" pitchFamily="2" charset="0"/>
              </a:rPr>
              <a:t>Mathematically, the carrying capacity (K) can be shown to be a </a:t>
            </a:r>
            <a:r>
              <a:rPr lang="en-US" sz="2600" b="1" dirty="0">
                <a:solidFill>
                  <a:srgbClr val="C00000"/>
                </a:solidFill>
                <a:effectLst/>
                <a:latin typeface="Helvetica" pitchFamily="2" charset="0"/>
              </a:rPr>
              <a:t>stable equilibrium</a:t>
            </a:r>
            <a:r>
              <a:rPr lang="en-US" sz="2600" dirty="0">
                <a:effectLst/>
                <a:latin typeface="Helvetica" pitchFamily="2" charset="0"/>
              </a:rPr>
              <a:t>, meaning that if th</a:t>
            </a:r>
            <a:r>
              <a:rPr lang="en-US" sz="2600" dirty="0">
                <a:latin typeface="Helvetica" pitchFamily="2" charset="0"/>
              </a:rPr>
              <a:t>e system is perturbed, growth will accelerate or decelerate to return the population to K. </a:t>
            </a:r>
            <a:endParaRPr lang="en-US" sz="2600" dirty="0">
              <a:effectLst/>
              <a:latin typeface="Helvetica" pitchFamily="2" charset="0"/>
            </a:endParaRPr>
          </a:p>
        </p:txBody>
      </p:sp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FF2EF227-FDFB-A792-FF50-4619DB3CA4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7151" y="1647685"/>
            <a:ext cx="6145347" cy="4610746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74D998A-8F5B-4E0D-66B1-1F5EA4C13E71}"/>
              </a:ext>
            </a:extLst>
          </p:cNvPr>
          <p:cNvCxnSpPr>
            <a:cxnSpLocks/>
          </p:cNvCxnSpPr>
          <p:nvPr/>
        </p:nvCxnSpPr>
        <p:spPr>
          <a:xfrm flipH="1">
            <a:off x="6096000" y="3892550"/>
            <a:ext cx="45800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B964D58-5DC2-8838-CA30-315EAF9A6AAD}"/>
              </a:ext>
            </a:extLst>
          </p:cNvPr>
          <p:cNvCxnSpPr>
            <a:cxnSpLocks/>
          </p:cNvCxnSpPr>
          <p:nvPr/>
        </p:nvCxnSpPr>
        <p:spPr>
          <a:xfrm>
            <a:off x="5062432" y="3892279"/>
            <a:ext cx="44990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B3291E2-D9EB-778C-C695-F0C4C8125205}"/>
                  </a:ext>
                </a:extLst>
              </p:cNvPr>
              <p:cNvSpPr txBox="1"/>
              <p:nvPr/>
            </p:nvSpPr>
            <p:spPr>
              <a:xfrm>
                <a:off x="4481208" y="1815143"/>
                <a:ext cx="3229583" cy="46166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=5</m:t>
                      </m:r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B3291E2-D9EB-778C-C695-F0C4C81252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1208" y="1815143"/>
                <a:ext cx="3229583" cy="461665"/>
              </a:xfrm>
              <a:prstGeom prst="rect">
                <a:avLst/>
              </a:prstGeom>
              <a:blipFill>
                <a:blip r:embed="rId6"/>
                <a:stretch>
                  <a:fillRect b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Oval 10">
            <a:extLst>
              <a:ext uri="{FF2B5EF4-FFF2-40B4-BE49-F238E27FC236}">
                <a16:creationId xmlns:a16="http://schemas.microsoft.com/office/drawing/2014/main" id="{DE1E136A-AAC7-1586-649F-8AAA2E513911}"/>
              </a:ext>
            </a:extLst>
          </p:cNvPr>
          <p:cNvSpPr/>
          <p:nvPr/>
        </p:nvSpPr>
        <p:spPr>
          <a:xfrm>
            <a:off x="1575882" y="3933603"/>
            <a:ext cx="175098" cy="210869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B293F93-9ACC-C863-9D15-4321DB98C783}"/>
              </a:ext>
            </a:extLst>
          </p:cNvPr>
          <p:cNvSpPr/>
          <p:nvPr/>
        </p:nvSpPr>
        <p:spPr>
          <a:xfrm>
            <a:off x="5736077" y="3933602"/>
            <a:ext cx="175098" cy="210869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35536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9CA8F4-D871-54CE-9C57-49BADEE88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growth and harvesting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428D88-D997-2A77-E484-E0B68612EC24}"/>
              </a:ext>
            </a:extLst>
          </p:cNvPr>
          <p:cNvSpPr txBox="1"/>
          <p:nvPr/>
        </p:nvSpPr>
        <p:spPr>
          <a:xfrm>
            <a:off x="919268" y="1634080"/>
            <a:ext cx="10515600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600" dirty="0">
                <a:effectLst/>
                <a:latin typeface="Helvetica" pitchFamily="2" charset="0"/>
              </a:rPr>
              <a:t>Humans have attempted to leverage density-dependent growth rates for </a:t>
            </a:r>
            <a:r>
              <a:rPr lang="en-US" sz="2600" b="1" dirty="0">
                <a:solidFill>
                  <a:srgbClr val="C00000"/>
                </a:solidFill>
                <a:effectLst/>
                <a:latin typeface="Helvetica" pitchFamily="2" charset="0"/>
              </a:rPr>
              <a:t>sustainable harvesting</a:t>
            </a:r>
            <a:r>
              <a:rPr lang="en-US" sz="2600" dirty="0">
                <a:effectLst/>
                <a:latin typeface="Helvetica" pitchFamily="2" charset="0"/>
              </a:rPr>
              <a:t>, which refers to the offtake of individuals within a population’s capacity for replenishment. Frequently, this refers to the harvesting of animals for human consumption.</a:t>
            </a:r>
          </a:p>
          <a:p>
            <a:endParaRPr lang="en-US" sz="2600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6154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9CA8F4-D871-54CE-9C57-49BADEE88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growth and harvesting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428D88-D997-2A77-E484-E0B68612EC24}"/>
              </a:ext>
            </a:extLst>
          </p:cNvPr>
          <p:cNvSpPr txBox="1"/>
          <p:nvPr/>
        </p:nvSpPr>
        <p:spPr>
          <a:xfrm>
            <a:off x="919268" y="1634080"/>
            <a:ext cx="10515600" cy="289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600" dirty="0">
                <a:effectLst/>
                <a:latin typeface="Helvetica" pitchFamily="2" charset="0"/>
              </a:rPr>
              <a:t>Humans have attempted to leverage density-dependent growth rates for </a:t>
            </a:r>
            <a:r>
              <a:rPr lang="en-US" sz="2600" b="1" dirty="0">
                <a:solidFill>
                  <a:srgbClr val="C00000"/>
                </a:solidFill>
                <a:effectLst/>
                <a:latin typeface="Helvetica" pitchFamily="2" charset="0"/>
              </a:rPr>
              <a:t>sustainable harvesting</a:t>
            </a:r>
            <a:r>
              <a:rPr lang="en-US" sz="2600" dirty="0">
                <a:effectLst/>
                <a:latin typeface="Helvetica" pitchFamily="2" charset="0"/>
              </a:rPr>
              <a:t>, which refers to the offtake of individuals within a population’s capacity for replenishment. Frequently, this refers to the harvesting of animals for human consumption.</a:t>
            </a:r>
          </a:p>
          <a:p>
            <a:endParaRPr lang="en-US" sz="2600" dirty="0">
              <a:latin typeface="Helvetica" pitchFamily="2" charset="0"/>
            </a:endParaRPr>
          </a:p>
          <a:p>
            <a:r>
              <a:rPr lang="en-US" sz="2600" dirty="0">
                <a:effectLst/>
                <a:latin typeface="Helvetica" pitchFamily="2" charset="0"/>
              </a:rPr>
              <a:t>The science of sustainable harvest is used extensively in fisheries management.</a:t>
            </a:r>
          </a:p>
        </p:txBody>
      </p:sp>
    </p:spTree>
    <p:extLst>
      <p:ext uri="{BB962C8B-B14F-4D97-AF65-F5344CB8AC3E}">
        <p14:creationId xmlns:p14="http://schemas.microsoft.com/office/powerpoint/2010/main" val="131145233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9CA8F4-D871-54CE-9C57-49BADEE88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growth and harvesting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DC957D6-3DC7-A7FA-09D8-4F7891D61C19}"/>
              </a:ext>
            </a:extLst>
          </p:cNvPr>
          <p:cNvCxnSpPr>
            <a:cxnSpLocks/>
          </p:cNvCxnSpPr>
          <p:nvPr/>
        </p:nvCxnSpPr>
        <p:spPr>
          <a:xfrm flipH="1" flipV="1">
            <a:off x="6622007" y="5922393"/>
            <a:ext cx="478780" cy="28129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A2787C2-EED8-8226-AB98-A5055E90354B}"/>
              </a:ext>
            </a:extLst>
          </p:cNvPr>
          <p:cNvCxnSpPr>
            <a:cxnSpLocks/>
          </p:cNvCxnSpPr>
          <p:nvPr/>
        </p:nvCxnSpPr>
        <p:spPr>
          <a:xfrm flipH="1">
            <a:off x="6659229" y="4903714"/>
            <a:ext cx="693260" cy="18495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896F066-3600-DA8C-6246-CD52DBEB0C5A}"/>
              </a:ext>
            </a:extLst>
          </p:cNvPr>
          <p:cNvCxnSpPr>
            <a:cxnSpLocks/>
          </p:cNvCxnSpPr>
          <p:nvPr/>
        </p:nvCxnSpPr>
        <p:spPr>
          <a:xfrm flipV="1">
            <a:off x="4526280" y="5787584"/>
            <a:ext cx="408959" cy="52337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EC2A11-74DA-F53D-3832-610A3EA5E9E5}"/>
              </a:ext>
            </a:extLst>
          </p:cNvPr>
          <p:cNvSpPr txBox="1"/>
          <p:nvPr/>
        </p:nvSpPr>
        <p:spPr>
          <a:xfrm>
            <a:off x="7352489" y="4688271"/>
            <a:ext cx="400131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>
                <a:effectLst/>
                <a:latin typeface="Helvetica" pitchFamily="2" charset="0"/>
              </a:rPr>
              <a:t>population size</a:t>
            </a:r>
            <a:endParaRPr lang="en-US" dirty="0">
              <a:effectLst/>
              <a:latin typeface="Helvetica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E69BD02-27B5-8B8B-4753-C2AA93CEF5BF}"/>
              </a:ext>
            </a:extLst>
          </p:cNvPr>
          <p:cNvSpPr txBox="1"/>
          <p:nvPr/>
        </p:nvSpPr>
        <p:spPr>
          <a:xfrm>
            <a:off x="7100787" y="6016643"/>
            <a:ext cx="400131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>
                <a:effectLst/>
                <a:latin typeface="Helvetica" pitchFamily="2" charset="0"/>
              </a:rPr>
              <a:t>carrying capacity</a:t>
            </a:r>
            <a:endParaRPr lang="en-US" dirty="0">
              <a:effectLst/>
              <a:latin typeface="Helvetica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5C0383-884F-7C88-1694-F73F3179603D}"/>
              </a:ext>
            </a:extLst>
          </p:cNvPr>
          <p:cNvSpPr txBox="1"/>
          <p:nvPr/>
        </p:nvSpPr>
        <p:spPr>
          <a:xfrm>
            <a:off x="2145269" y="6339355"/>
            <a:ext cx="273557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>
                <a:effectLst/>
                <a:latin typeface="Helvetica" pitchFamily="2" charset="0"/>
              </a:rPr>
              <a:t>intrinsic growth rate</a:t>
            </a:r>
            <a:endParaRPr lang="en-US" dirty="0">
              <a:effectLst/>
              <a:latin typeface="Helvetica" pitchFamily="2" charset="0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2D37778-5E4E-3DDC-C3E7-93AF05E3FF93}"/>
              </a:ext>
            </a:extLst>
          </p:cNvPr>
          <p:cNvCxnSpPr>
            <a:cxnSpLocks/>
          </p:cNvCxnSpPr>
          <p:nvPr/>
        </p:nvCxnSpPr>
        <p:spPr>
          <a:xfrm flipH="1">
            <a:off x="7775392" y="5504270"/>
            <a:ext cx="62419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EC4D6C9-232C-0050-6777-8AE2485DC525}"/>
              </a:ext>
            </a:extLst>
          </p:cNvPr>
          <p:cNvSpPr txBox="1"/>
          <p:nvPr/>
        </p:nvSpPr>
        <p:spPr>
          <a:xfrm>
            <a:off x="8449997" y="5307913"/>
            <a:ext cx="400131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b="1" dirty="0">
                <a:solidFill>
                  <a:srgbClr val="C00000"/>
                </a:solidFill>
                <a:effectLst/>
                <a:latin typeface="Helvetica" pitchFamily="2" charset="0"/>
              </a:rPr>
              <a:t>harvesting rate</a:t>
            </a:r>
            <a:endParaRPr lang="en-US" b="1" dirty="0">
              <a:solidFill>
                <a:srgbClr val="C00000"/>
              </a:solidFill>
              <a:effectLst/>
              <a:latin typeface="Helvetica" pitchFamily="2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51D016D-7607-DA2D-097F-86E947DC8E01}"/>
              </a:ext>
            </a:extLst>
          </p:cNvPr>
          <p:cNvSpPr/>
          <p:nvPr/>
        </p:nvSpPr>
        <p:spPr>
          <a:xfrm>
            <a:off x="7100787" y="5307915"/>
            <a:ext cx="624191" cy="430885"/>
          </a:xfrm>
          <a:prstGeom prst="rect">
            <a:avLst/>
          </a:prstGeom>
          <a:solidFill>
            <a:srgbClr val="FFFF00">
              <a:alpha val="4742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DFEF489-05CB-8024-4780-9A3FBF1203E3}"/>
                  </a:ext>
                </a:extLst>
              </p:cNvPr>
              <p:cNvSpPr txBox="1"/>
              <p:nvPr/>
            </p:nvSpPr>
            <p:spPr>
              <a:xfrm>
                <a:off x="3703065" y="5020383"/>
                <a:ext cx="4001311" cy="88626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𝑑𝑁</m:t>
                          </m:r>
                        </m:num>
                        <m:den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𝑟𝑁</m:t>
                      </m:r>
                      <m:d>
                        <m:dPr>
                          <m:ctrlPr>
                            <a:rPr lang="en-US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num>
                            <m:den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den>
                          </m:f>
                        </m:e>
                      </m:d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𝐻</m:t>
                      </m:r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DFEF489-05CB-8024-4780-9A3FBF1203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3065" y="5020383"/>
                <a:ext cx="4001311" cy="886268"/>
              </a:xfrm>
              <a:prstGeom prst="rect">
                <a:avLst/>
              </a:prstGeom>
              <a:blipFill>
                <a:blip r:embed="rId3"/>
                <a:stretch>
                  <a:fillRect t="-1408" b="-126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63428D88-D997-2A77-E484-E0B68612EC24}"/>
              </a:ext>
            </a:extLst>
          </p:cNvPr>
          <p:cNvSpPr txBox="1"/>
          <p:nvPr/>
        </p:nvSpPr>
        <p:spPr>
          <a:xfrm>
            <a:off x="919268" y="1634080"/>
            <a:ext cx="10515600" cy="289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600" dirty="0">
                <a:effectLst/>
                <a:latin typeface="Helvetica" pitchFamily="2" charset="0"/>
              </a:rPr>
              <a:t>Humans have attempted to leverage density-dependent growth rates for </a:t>
            </a:r>
            <a:r>
              <a:rPr lang="en-US" sz="2600" b="1" dirty="0">
                <a:solidFill>
                  <a:srgbClr val="C00000"/>
                </a:solidFill>
                <a:effectLst/>
                <a:latin typeface="Helvetica" pitchFamily="2" charset="0"/>
              </a:rPr>
              <a:t>sustainable harvesting</a:t>
            </a:r>
            <a:r>
              <a:rPr lang="en-US" sz="2600" dirty="0">
                <a:effectLst/>
                <a:latin typeface="Helvetica" pitchFamily="2" charset="0"/>
              </a:rPr>
              <a:t>, which refers to the offtake of individuals within a population’s capacity for replenishment. Frequently, this refers to the harvesting of animals for human consumption.</a:t>
            </a:r>
          </a:p>
          <a:p>
            <a:endParaRPr lang="en-US" sz="2600" dirty="0">
              <a:latin typeface="Helvetica" pitchFamily="2" charset="0"/>
            </a:endParaRPr>
          </a:p>
          <a:p>
            <a:r>
              <a:rPr lang="en-US" sz="2600" dirty="0">
                <a:effectLst/>
                <a:latin typeface="Helvetica" pitchFamily="2" charset="0"/>
              </a:rPr>
              <a:t>The science of sustainable harvest is used extensively in fisheries management.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E0956960-AF05-3783-0B84-E46888C0A63B}"/>
              </a:ext>
            </a:extLst>
          </p:cNvPr>
          <p:cNvCxnSpPr>
            <a:cxnSpLocks/>
          </p:cNvCxnSpPr>
          <p:nvPr/>
        </p:nvCxnSpPr>
        <p:spPr>
          <a:xfrm>
            <a:off x="2968144" y="5494157"/>
            <a:ext cx="567868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9C904C57-5CCA-F8C5-F005-9C5D72CD92CD}"/>
              </a:ext>
            </a:extLst>
          </p:cNvPr>
          <p:cNvSpPr txBox="1"/>
          <p:nvPr/>
        </p:nvSpPr>
        <p:spPr>
          <a:xfrm>
            <a:off x="1025798" y="4969358"/>
            <a:ext cx="1902464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>
                <a:latin typeface="Helvetica" pitchFamily="2" charset="0"/>
              </a:rPr>
              <a:t>c</a:t>
            </a:r>
            <a:r>
              <a:rPr lang="en-US" sz="2200" dirty="0">
                <a:effectLst/>
                <a:latin typeface="Helvetica" pitchFamily="2" charset="0"/>
              </a:rPr>
              <a:t>hange in population size with time</a:t>
            </a:r>
            <a:endParaRPr lang="en-US" dirty="0">
              <a:effectLst/>
              <a:latin typeface="Helvetica" pitchFamily="2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7782180-70CA-532D-E8B3-79C61879F9E8}"/>
              </a:ext>
            </a:extLst>
          </p:cNvPr>
          <p:cNvSpPr txBox="1"/>
          <p:nvPr/>
        </p:nvSpPr>
        <p:spPr>
          <a:xfrm>
            <a:off x="4935239" y="6420841"/>
            <a:ext cx="273557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>
                <a:latin typeface="Helvetica" pitchFamily="2" charset="0"/>
              </a:rPr>
              <a:t>d</a:t>
            </a:r>
            <a:r>
              <a:rPr lang="en-US" sz="2200" dirty="0">
                <a:effectLst/>
                <a:latin typeface="Helvetica" pitchFamily="2" charset="0"/>
              </a:rPr>
              <a:t>ensity-dependence</a:t>
            </a:r>
            <a:endParaRPr lang="en-US" dirty="0">
              <a:effectLst/>
              <a:latin typeface="Helvetica" pitchFamily="2" charset="0"/>
            </a:endParaRPr>
          </a:p>
        </p:txBody>
      </p:sp>
      <p:sp>
        <p:nvSpPr>
          <p:cNvPr id="21" name="Left Brace 20">
            <a:extLst>
              <a:ext uri="{FF2B5EF4-FFF2-40B4-BE49-F238E27FC236}">
                <a16:creationId xmlns:a16="http://schemas.microsoft.com/office/drawing/2014/main" id="{EE2B0776-1067-BBC3-7E30-FE89D7F6ADD6}"/>
              </a:ext>
            </a:extLst>
          </p:cNvPr>
          <p:cNvSpPr/>
          <p:nvPr/>
        </p:nvSpPr>
        <p:spPr>
          <a:xfrm rot="16200000">
            <a:off x="5972540" y="5738142"/>
            <a:ext cx="263040" cy="951349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3855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DA717C-5091-AEB7-1C93-1CAD78F0A6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0026"/>
            <a:ext cx="10515600" cy="977293"/>
          </a:xfrm>
        </p:spPr>
        <p:txBody>
          <a:bodyPr/>
          <a:lstStyle/>
          <a:p>
            <a:r>
              <a:rPr lang="en-US" dirty="0"/>
              <a:t>Let’s recap a bit!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AD4A6D-B56C-A161-A29C-657A356214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230" y="1108954"/>
            <a:ext cx="11303540" cy="5690680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b="1" i="1" u="sng" dirty="0"/>
              <a:t>Ecology, generally</a:t>
            </a:r>
            <a:endParaRPr lang="en-US" b="1" u="sng" dirty="0"/>
          </a:p>
          <a:p>
            <a:r>
              <a:rPr lang="en-US" u="sng" dirty="0"/>
              <a:t>Ecology</a:t>
            </a:r>
            <a:r>
              <a:rPr lang="en-US" dirty="0"/>
              <a:t> is the study of organisms and their interactions with each other and the environment</a:t>
            </a:r>
          </a:p>
          <a:p>
            <a:r>
              <a:rPr lang="en-US" dirty="0"/>
              <a:t>We use models to formalize hypotheses about these interactions and test those hypotheses against data</a:t>
            </a:r>
          </a:p>
          <a:p>
            <a:r>
              <a:rPr lang="en-US" dirty="0"/>
              <a:t>We can ask questions at many ecological scales: individual, population, metapopulation, community, ecosystem</a:t>
            </a:r>
          </a:p>
          <a:p>
            <a:pPr marL="0" indent="0">
              <a:buNone/>
            </a:pPr>
            <a:r>
              <a:rPr lang="en-US" b="1" i="1" u="sng" dirty="0"/>
              <a:t>Population growth, specifically</a:t>
            </a:r>
          </a:p>
          <a:p>
            <a:r>
              <a:rPr lang="en-US" dirty="0"/>
              <a:t>We can model population growth as </a:t>
            </a:r>
            <a:r>
              <a:rPr lang="en-US" u="sng" dirty="0"/>
              <a:t>geometric</a:t>
            </a:r>
            <a:r>
              <a:rPr lang="en-US" dirty="0"/>
              <a:t> in discrete time or </a:t>
            </a:r>
            <a:r>
              <a:rPr lang="en-US" u="sng" dirty="0"/>
              <a:t>exponential</a:t>
            </a:r>
            <a:r>
              <a:rPr lang="en-US" dirty="0"/>
              <a:t> in continuous time</a:t>
            </a:r>
          </a:p>
          <a:p>
            <a:r>
              <a:rPr lang="en-US" u="sng" dirty="0"/>
              <a:t>Logistic growth</a:t>
            </a:r>
            <a:r>
              <a:rPr lang="en-US" dirty="0"/>
              <a:t> models describe density-dependent growth rates that limit population growth at some specified carrying capacity</a:t>
            </a:r>
          </a:p>
          <a:p>
            <a:r>
              <a:rPr lang="en-US" dirty="0"/>
              <a:t>Logistic growth models imply a stable </a:t>
            </a:r>
            <a:r>
              <a:rPr lang="en-US" u="sng" dirty="0"/>
              <a:t>equilibrium</a:t>
            </a:r>
            <a:r>
              <a:rPr lang="en-US" dirty="0"/>
              <a:t> where the population size (N) is equal to the carrying capacity (K)</a:t>
            </a:r>
          </a:p>
          <a:p>
            <a:r>
              <a:rPr lang="en-US" dirty="0"/>
              <a:t>Despite the dire predictions of Malthus in the late 1700s, most human populations do not appear to yet be approaching carrying capacity</a:t>
            </a:r>
            <a:endParaRPr lang="en-US" u="sng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A6DF977-9F58-40D3-7F2E-3DF3F34ADC92}"/>
              </a:ext>
            </a:extLst>
          </p:cNvPr>
          <p:cNvSpPr/>
          <p:nvPr/>
        </p:nvSpPr>
        <p:spPr>
          <a:xfrm>
            <a:off x="444230" y="2086247"/>
            <a:ext cx="11303540" cy="48443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84191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9CA8F4-D871-54CE-9C57-49BADEE88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growth and harvesting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DFEF489-05CB-8024-4780-9A3FBF1203E3}"/>
                  </a:ext>
                </a:extLst>
              </p:cNvPr>
              <p:cNvSpPr txBox="1"/>
              <p:nvPr/>
            </p:nvSpPr>
            <p:spPr>
              <a:xfrm>
                <a:off x="680935" y="2128806"/>
                <a:ext cx="4001311" cy="88626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𝑑𝑁</m:t>
                          </m:r>
                        </m:num>
                        <m:den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𝑟𝑁</m:t>
                      </m:r>
                      <m:d>
                        <m:dPr>
                          <m:ctrlPr>
                            <a:rPr lang="en-US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num>
                            <m:den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den>
                          </m:f>
                        </m:e>
                      </m:d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𝐻</m:t>
                      </m:r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DFEF489-05CB-8024-4780-9A3FBF1203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935" y="2128806"/>
                <a:ext cx="4001311" cy="886268"/>
              </a:xfrm>
              <a:prstGeom prst="rect">
                <a:avLst/>
              </a:prstGeom>
              <a:blipFill>
                <a:blip r:embed="rId3"/>
                <a:stretch>
                  <a:fillRect t="-1408" b="-126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93D87F0C-1AAF-1F14-BD9C-D1A91AEC90AB}"/>
              </a:ext>
            </a:extLst>
          </p:cNvPr>
          <p:cNvSpPr txBox="1"/>
          <p:nvPr/>
        </p:nvSpPr>
        <p:spPr>
          <a:xfrm>
            <a:off x="4238826" y="3239620"/>
            <a:ext cx="4535523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600" dirty="0">
                <a:latin typeface="Helvetica" pitchFamily="2" charset="0"/>
              </a:rPr>
              <a:t>For a harvested population, </a:t>
            </a:r>
            <a:r>
              <a:rPr lang="en-US" sz="2600" b="1" dirty="0">
                <a:solidFill>
                  <a:srgbClr val="C00000"/>
                </a:solidFill>
                <a:latin typeface="Helvetica" pitchFamily="2" charset="0"/>
              </a:rPr>
              <a:t>theoretically</a:t>
            </a:r>
            <a:r>
              <a:rPr lang="en-US" sz="2600" dirty="0">
                <a:latin typeface="Helvetica" pitchFamily="2" charset="0"/>
              </a:rPr>
              <a:t>, the population size is at equilibrium if the </a:t>
            </a:r>
            <a:r>
              <a:rPr lang="en-US" sz="2600" b="1" dirty="0">
                <a:solidFill>
                  <a:srgbClr val="C00000"/>
                </a:solidFill>
                <a:latin typeface="Helvetica" pitchFamily="2" charset="0"/>
              </a:rPr>
              <a:t>harvest rate equals the growth rate</a:t>
            </a:r>
            <a:r>
              <a:rPr lang="en-US" sz="2600" dirty="0">
                <a:latin typeface="Helvetica" pitchFamily="2" charset="0"/>
              </a:rPr>
              <a:t>.</a:t>
            </a:r>
            <a:endParaRPr lang="en-US" sz="2600" dirty="0">
              <a:effectLst/>
              <a:latin typeface="Helvetica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7726DBB-C805-169F-67CF-7E4F330D2AE1}"/>
                  </a:ext>
                </a:extLst>
              </p:cNvPr>
              <p:cNvSpPr txBox="1"/>
              <p:nvPr/>
            </p:nvSpPr>
            <p:spPr>
              <a:xfrm>
                <a:off x="237515" y="3399793"/>
                <a:ext cx="4001311" cy="88626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𝑟𝑁</m:t>
                      </m:r>
                      <m:d>
                        <m:dPr>
                          <m:ctrlPr>
                            <a:rPr lang="en-US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num>
                            <m:den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7726DBB-C805-169F-67CF-7E4F330D2A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515" y="3399793"/>
                <a:ext cx="4001311" cy="886268"/>
              </a:xfrm>
              <a:prstGeom prst="rect">
                <a:avLst/>
              </a:prstGeom>
              <a:blipFill>
                <a:blip r:embed="rId4"/>
                <a:stretch>
                  <a:fillRect t="-1408" b="-112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0494745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F7C37BA-13D9-EEFD-196D-F6914E42EB98}"/>
              </a:ext>
            </a:extLst>
          </p:cNvPr>
          <p:cNvCxnSpPr>
            <a:cxnSpLocks/>
          </p:cNvCxnSpPr>
          <p:nvPr/>
        </p:nvCxnSpPr>
        <p:spPr>
          <a:xfrm flipH="1">
            <a:off x="8125912" y="2776310"/>
            <a:ext cx="52749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909ECF7-C204-FC59-30A3-94C48C30679A}"/>
              </a:ext>
            </a:extLst>
          </p:cNvPr>
          <p:cNvSpPr txBox="1"/>
          <p:nvPr/>
        </p:nvSpPr>
        <p:spPr>
          <a:xfrm>
            <a:off x="8653403" y="2560866"/>
            <a:ext cx="400131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>
                <a:effectLst/>
                <a:latin typeface="Helvetica" pitchFamily="2" charset="0"/>
              </a:rPr>
              <a:t>harvesting rate</a:t>
            </a:r>
            <a:endParaRPr lang="en-US" dirty="0">
              <a:effectLst/>
              <a:latin typeface="Helvetica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1D29153-6660-16B5-7824-9F4AEFAA52A8}"/>
              </a:ext>
            </a:extLst>
          </p:cNvPr>
          <p:cNvSpPr txBox="1"/>
          <p:nvPr/>
        </p:nvSpPr>
        <p:spPr>
          <a:xfrm>
            <a:off x="8793553" y="4076509"/>
            <a:ext cx="400131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>
                <a:effectLst/>
                <a:latin typeface="Helvetica" pitchFamily="2" charset="0"/>
              </a:rPr>
              <a:t>carrying capacity</a:t>
            </a:r>
            <a:endParaRPr lang="en-US" dirty="0">
              <a:effectLst/>
              <a:latin typeface="Helvetica" pitchFamily="2" charset="0"/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501268B-FBEF-722B-B460-7D1F7EDAFBFA}"/>
              </a:ext>
            </a:extLst>
          </p:cNvPr>
          <p:cNvCxnSpPr>
            <a:cxnSpLocks/>
          </p:cNvCxnSpPr>
          <p:nvPr/>
        </p:nvCxnSpPr>
        <p:spPr>
          <a:xfrm flipH="1">
            <a:off x="8125911" y="4291953"/>
            <a:ext cx="52749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itle 1">
            <a:extLst>
              <a:ext uri="{FF2B5EF4-FFF2-40B4-BE49-F238E27FC236}">
                <a16:creationId xmlns:a16="http://schemas.microsoft.com/office/drawing/2014/main" id="{52DBCD49-3180-611D-EF54-F44D35A8375D}"/>
              </a:ext>
            </a:extLst>
          </p:cNvPr>
          <p:cNvSpPr txBox="1">
            <a:spLocks/>
          </p:cNvSpPr>
          <p:nvPr/>
        </p:nvSpPr>
        <p:spPr>
          <a:xfrm>
            <a:off x="1112520" y="149982"/>
            <a:ext cx="687324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The stability of harvesting depends on population size.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452C79B-4985-B083-0351-17765BE2F2BC}"/>
                  </a:ext>
                </a:extLst>
              </p:cNvPr>
              <p:cNvSpPr txBox="1"/>
              <p:nvPr/>
            </p:nvSpPr>
            <p:spPr>
              <a:xfrm>
                <a:off x="8381137" y="369630"/>
                <a:ext cx="4001311" cy="88626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𝑟𝑁</m:t>
                      </m:r>
                      <m:d>
                        <m:dPr>
                          <m:ctrlPr>
                            <a:rPr lang="en-US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num>
                            <m:den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452C79B-4985-B083-0351-17765BE2F2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137" y="369630"/>
                <a:ext cx="4001311" cy="886268"/>
              </a:xfrm>
              <a:prstGeom prst="rect">
                <a:avLst/>
              </a:prstGeom>
              <a:blipFill>
                <a:blip r:embed="rId3"/>
                <a:stretch>
                  <a:fillRect t="-1429" b="-1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9" name="Picture 28" descr="Chart, line chart&#10;&#10;Description automatically generated">
            <a:extLst>
              <a:ext uri="{FF2B5EF4-FFF2-40B4-BE49-F238E27FC236}">
                <a16:creationId xmlns:a16="http://schemas.microsoft.com/office/drawing/2014/main" id="{9D797983-04C2-6CB6-F0E0-906BAE29F0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316" y="1528765"/>
            <a:ext cx="7138444" cy="5355849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C01EC6F2-3CA5-C5E8-F154-DEB5BFFF8CA6}"/>
              </a:ext>
            </a:extLst>
          </p:cNvPr>
          <p:cNvSpPr/>
          <p:nvPr/>
        </p:nvSpPr>
        <p:spPr>
          <a:xfrm>
            <a:off x="2859645" y="2627785"/>
            <a:ext cx="175098" cy="210869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C7F6657C-B913-BEB2-383D-0FACC2B8E5B3}"/>
              </a:ext>
            </a:extLst>
          </p:cNvPr>
          <p:cNvSpPr/>
          <p:nvPr/>
        </p:nvSpPr>
        <p:spPr>
          <a:xfrm>
            <a:off x="5800640" y="2640395"/>
            <a:ext cx="175098" cy="210869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81898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Chart, line chart&#10;&#10;Description automatically generated">
            <a:extLst>
              <a:ext uri="{FF2B5EF4-FFF2-40B4-BE49-F238E27FC236}">
                <a16:creationId xmlns:a16="http://schemas.microsoft.com/office/drawing/2014/main" id="{5319C8D9-C559-F5CF-B77A-5A756E3C69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316" y="1528765"/>
            <a:ext cx="7138444" cy="5355849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4ED5B1B-CD24-91B3-919A-2650759803DB}"/>
              </a:ext>
            </a:extLst>
          </p:cNvPr>
          <p:cNvCxnSpPr>
            <a:cxnSpLocks/>
          </p:cNvCxnSpPr>
          <p:nvPr/>
        </p:nvCxnSpPr>
        <p:spPr>
          <a:xfrm flipH="1">
            <a:off x="6035040" y="2613059"/>
            <a:ext cx="45800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6F59AC6-63FF-620F-5648-8294CA4D43D1}"/>
              </a:ext>
            </a:extLst>
          </p:cNvPr>
          <p:cNvCxnSpPr>
            <a:cxnSpLocks/>
          </p:cNvCxnSpPr>
          <p:nvPr/>
        </p:nvCxnSpPr>
        <p:spPr>
          <a:xfrm>
            <a:off x="5214832" y="2612119"/>
            <a:ext cx="44990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EADF1C7-6183-3B4C-B085-0946E37F81E4}"/>
              </a:ext>
            </a:extLst>
          </p:cNvPr>
          <p:cNvCxnSpPr>
            <a:cxnSpLocks/>
          </p:cNvCxnSpPr>
          <p:nvPr/>
        </p:nvCxnSpPr>
        <p:spPr>
          <a:xfrm flipH="1">
            <a:off x="8011140" y="2805100"/>
            <a:ext cx="35225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1D936E92-B34A-7595-368F-06E297228EC8}"/>
              </a:ext>
            </a:extLst>
          </p:cNvPr>
          <p:cNvSpPr txBox="1"/>
          <p:nvPr/>
        </p:nvSpPr>
        <p:spPr>
          <a:xfrm>
            <a:off x="8490401" y="2500300"/>
            <a:ext cx="3366319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b="1" dirty="0">
                <a:solidFill>
                  <a:srgbClr val="C00000"/>
                </a:solidFill>
                <a:effectLst/>
                <a:latin typeface="Helvetica" pitchFamily="2" charset="0"/>
              </a:rPr>
              <a:t>stable equilibrium</a:t>
            </a:r>
          </a:p>
          <a:p>
            <a:r>
              <a:rPr lang="en-US" sz="2200" dirty="0">
                <a:latin typeface="Helvetica" pitchFamily="2" charset="0"/>
              </a:rPr>
              <a:t>For a population of N=4, a harvest rate of 0.2 (animals/timestep) results in a stable equilibrium (</a:t>
            </a:r>
            <a:r>
              <a:rPr lang="en-US" sz="2200" b="1" dirty="0">
                <a:solidFill>
                  <a:srgbClr val="C00000"/>
                </a:solidFill>
                <a:latin typeface="Helvetica" pitchFamily="2" charset="0"/>
              </a:rPr>
              <a:t>sustainable harvest</a:t>
            </a:r>
            <a:r>
              <a:rPr lang="en-US" sz="2200" dirty="0">
                <a:latin typeface="Helvetica" pitchFamily="2" charset="0"/>
              </a:rPr>
              <a:t>).</a:t>
            </a:r>
          </a:p>
          <a:p>
            <a:endParaRPr lang="en-US" sz="2200" dirty="0">
              <a:latin typeface="Helvetica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AD3809D-9A57-C3DA-9973-07C62AB5B7A2}"/>
                  </a:ext>
                </a:extLst>
              </p:cNvPr>
              <p:cNvSpPr txBox="1"/>
              <p:nvPr/>
            </p:nvSpPr>
            <p:spPr>
              <a:xfrm>
                <a:off x="8381137" y="369630"/>
                <a:ext cx="4001311" cy="88626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𝑟𝑁</m:t>
                      </m:r>
                      <m:d>
                        <m:dPr>
                          <m:ctrlPr>
                            <a:rPr lang="en-US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num>
                            <m:den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AD3809D-9A57-C3DA-9973-07C62AB5B7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137" y="369630"/>
                <a:ext cx="4001311" cy="886268"/>
              </a:xfrm>
              <a:prstGeom prst="rect">
                <a:avLst/>
              </a:prstGeom>
              <a:blipFill>
                <a:blip r:embed="rId4"/>
                <a:stretch>
                  <a:fillRect t="-1429" b="-1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DBB457B5-7066-3E5F-2321-765BA60D3ADB}"/>
              </a:ext>
            </a:extLst>
          </p:cNvPr>
          <p:cNvSpPr txBox="1">
            <a:spLocks/>
          </p:cNvSpPr>
          <p:nvPr/>
        </p:nvSpPr>
        <p:spPr>
          <a:xfrm>
            <a:off x="1112520" y="180462"/>
            <a:ext cx="687324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The stability of harvesting depends on population size.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78583779-63C4-456F-2927-9F2AD0601F45}"/>
              </a:ext>
            </a:extLst>
          </p:cNvPr>
          <p:cNvSpPr/>
          <p:nvPr/>
        </p:nvSpPr>
        <p:spPr>
          <a:xfrm>
            <a:off x="2859645" y="2627785"/>
            <a:ext cx="175098" cy="210869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E6984FD-FFE4-C8D7-09B5-031DCDB043A4}"/>
              </a:ext>
            </a:extLst>
          </p:cNvPr>
          <p:cNvSpPr/>
          <p:nvPr/>
        </p:nvSpPr>
        <p:spPr>
          <a:xfrm>
            <a:off x="5800640" y="2640395"/>
            <a:ext cx="175098" cy="210869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52793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Chart, line chart&#10;&#10;Description automatically generated">
            <a:extLst>
              <a:ext uri="{FF2B5EF4-FFF2-40B4-BE49-F238E27FC236}">
                <a16:creationId xmlns:a16="http://schemas.microsoft.com/office/drawing/2014/main" id="{5319C8D9-C559-F5CF-B77A-5A756E3C69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316" y="1528765"/>
            <a:ext cx="7138444" cy="5355849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4ED5B1B-CD24-91B3-919A-2650759803DB}"/>
              </a:ext>
            </a:extLst>
          </p:cNvPr>
          <p:cNvCxnSpPr>
            <a:cxnSpLocks/>
          </p:cNvCxnSpPr>
          <p:nvPr/>
        </p:nvCxnSpPr>
        <p:spPr>
          <a:xfrm flipH="1">
            <a:off x="6035040" y="2613059"/>
            <a:ext cx="45800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6F59AC6-63FF-620F-5648-8294CA4D43D1}"/>
              </a:ext>
            </a:extLst>
          </p:cNvPr>
          <p:cNvCxnSpPr>
            <a:cxnSpLocks/>
          </p:cNvCxnSpPr>
          <p:nvPr/>
        </p:nvCxnSpPr>
        <p:spPr>
          <a:xfrm>
            <a:off x="5214832" y="2612119"/>
            <a:ext cx="44990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EADF1C7-6183-3B4C-B085-0946E37F81E4}"/>
              </a:ext>
            </a:extLst>
          </p:cNvPr>
          <p:cNvCxnSpPr>
            <a:cxnSpLocks/>
          </p:cNvCxnSpPr>
          <p:nvPr/>
        </p:nvCxnSpPr>
        <p:spPr>
          <a:xfrm flipH="1">
            <a:off x="8011140" y="2805100"/>
            <a:ext cx="35225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AD3809D-9A57-C3DA-9973-07C62AB5B7A2}"/>
                  </a:ext>
                </a:extLst>
              </p:cNvPr>
              <p:cNvSpPr txBox="1"/>
              <p:nvPr/>
            </p:nvSpPr>
            <p:spPr>
              <a:xfrm>
                <a:off x="8381137" y="369630"/>
                <a:ext cx="4001311" cy="88626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𝑟𝑁</m:t>
                      </m:r>
                      <m:d>
                        <m:dPr>
                          <m:ctrlPr>
                            <a:rPr lang="en-US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num>
                            <m:den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AD3809D-9A57-C3DA-9973-07C62AB5B7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137" y="369630"/>
                <a:ext cx="4001311" cy="886268"/>
              </a:xfrm>
              <a:prstGeom prst="rect">
                <a:avLst/>
              </a:prstGeom>
              <a:blipFill>
                <a:blip r:embed="rId4"/>
                <a:stretch>
                  <a:fillRect t="-1429" b="-1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10783322-4C2F-0FEF-3EC9-5A87660E9F00}"/>
              </a:ext>
            </a:extLst>
          </p:cNvPr>
          <p:cNvSpPr txBox="1"/>
          <p:nvPr/>
        </p:nvSpPr>
        <p:spPr>
          <a:xfrm>
            <a:off x="8490401" y="2500300"/>
            <a:ext cx="3366319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b="1" dirty="0">
                <a:solidFill>
                  <a:srgbClr val="C00000"/>
                </a:solidFill>
                <a:effectLst/>
                <a:latin typeface="Helvetica" pitchFamily="2" charset="0"/>
              </a:rPr>
              <a:t>stable equilibrium</a:t>
            </a:r>
          </a:p>
          <a:p>
            <a:r>
              <a:rPr lang="en-US" sz="2200" dirty="0">
                <a:latin typeface="Helvetica" pitchFamily="2" charset="0"/>
              </a:rPr>
              <a:t>For a population of N=4, a harvest rate of 0.2 (animals/timestep) results in a stable equilibrium (</a:t>
            </a:r>
            <a:r>
              <a:rPr lang="en-US" sz="2200" b="1" dirty="0">
                <a:solidFill>
                  <a:srgbClr val="C00000"/>
                </a:solidFill>
                <a:latin typeface="Helvetica" pitchFamily="2" charset="0"/>
              </a:rPr>
              <a:t>sustainable harvest</a:t>
            </a:r>
            <a:r>
              <a:rPr lang="en-US" sz="2200" dirty="0">
                <a:latin typeface="Helvetica" pitchFamily="2" charset="0"/>
              </a:rPr>
              <a:t>).</a:t>
            </a:r>
          </a:p>
          <a:p>
            <a:endParaRPr lang="en-US" sz="2200" dirty="0">
              <a:latin typeface="Helvetica" pitchFamily="2" charset="0"/>
            </a:endParaRPr>
          </a:p>
          <a:p>
            <a:r>
              <a:rPr lang="en-US" sz="2200" dirty="0">
                <a:latin typeface="Helvetica" pitchFamily="2" charset="0"/>
              </a:rPr>
              <a:t>Increases or decreases in population size will be compensated to return the system to N=4.</a:t>
            </a:r>
            <a:endParaRPr lang="en-US" dirty="0">
              <a:effectLst/>
              <a:latin typeface="Helvetica" pitchFamily="2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FCAF2B2-49B1-A23B-C400-A6BD4DC123D3}"/>
              </a:ext>
            </a:extLst>
          </p:cNvPr>
          <p:cNvSpPr txBox="1">
            <a:spLocks/>
          </p:cNvSpPr>
          <p:nvPr/>
        </p:nvSpPr>
        <p:spPr>
          <a:xfrm>
            <a:off x="1112520" y="149982"/>
            <a:ext cx="687324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The stability of harvesting depends on population size.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901E4A8-CD62-AF8A-36BD-3E0864F96C74}"/>
              </a:ext>
            </a:extLst>
          </p:cNvPr>
          <p:cNvSpPr/>
          <p:nvPr/>
        </p:nvSpPr>
        <p:spPr>
          <a:xfrm>
            <a:off x="2859645" y="2627785"/>
            <a:ext cx="175098" cy="210869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8073CF9-9C80-3D7F-989D-C730666740CB}"/>
              </a:ext>
            </a:extLst>
          </p:cNvPr>
          <p:cNvSpPr/>
          <p:nvPr/>
        </p:nvSpPr>
        <p:spPr>
          <a:xfrm>
            <a:off x="5800640" y="2640395"/>
            <a:ext cx="175098" cy="210869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49095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Chart, line chart&#10;&#10;Description automatically generated">
            <a:extLst>
              <a:ext uri="{FF2B5EF4-FFF2-40B4-BE49-F238E27FC236}">
                <a16:creationId xmlns:a16="http://schemas.microsoft.com/office/drawing/2014/main" id="{5319C8D9-C559-F5CF-B77A-5A756E3C69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316" y="1528765"/>
            <a:ext cx="7138444" cy="5355849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EADF1C7-6183-3B4C-B085-0946E37F81E4}"/>
              </a:ext>
            </a:extLst>
          </p:cNvPr>
          <p:cNvCxnSpPr>
            <a:cxnSpLocks/>
          </p:cNvCxnSpPr>
          <p:nvPr/>
        </p:nvCxnSpPr>
        <p:spPr>
          <a:xfrm flipH="1">
            <a:off x="3820140" y="2209800"/>
            <a:ext cx="4318020" cy="2905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AD3809D-9A57-C3DA-9973-07C62AB5B7A2}"/>
                  </a:ext>
                </a:extLst>
              </p:cNvPr>
              <p:cNvSpPr txBox="1"/>
              <p:nvPr/>
            </p:nvSpPr>
            <p:spPr>
              <a:xfrm>
                <a:off x="8381137" y="369630"/>
                <a:ext cx="4001311" cy="88626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𝑟𝑁</m:t>
                      </m:r>
                      <m:d>
                        <m:dPr>
                          <m:ctrlPr>
                            <a:rPr lang="en-US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num>
                            <m:den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AD3809D-9A57-C3DA-9973-07C62AB5B7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137" y="369630"/>
                <a:ext cx="4001311" cy="886268"/>
              </a:xfrm>
              <a:prstGeom prst="rect">
                <a:avLst/>
              </a:prstGeom>
              <a:blipFill>
                <a:blip r:embed="rId4"/>
                <a:stretch>
                  <a:fillRect t="-1429" b="-1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53C22CF5-3C55-4B85-23B3-B0B8B4B7B303}"/>
              </a:ext>
            </a:extLst>
          </p:cNvPr>
          <p:cNvSpPr txBox="1"/>
          <p:nvPr/>
        </p:nvSpPr>
        <p:spPr>
          <a:xfrm>
            <a:off x="8324687" y="1920240"/>
            <a:ext cx="3701599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b="1" dirty="0">
                <a:solidFill>
                  <a:srgbClr val="C00000"/>
                </a:solidFill>
                <a:effectLst/>
                <a:latin typeface="Helvetica" pitchFamily="2" charset="0"/>
              </a:rPr>
              <a:t>unstable equilibrium</a:t>
            </a:r>
          </a:p>
          <a:p>
            <a:r>
              <a:rPr lang="en-US" sz="2200" dirty="0">
                <a:latin typeface="Helvetica" pitchFamily="2" charset="0"/>
              </a:rPr>
              <a:t>For a population of N=1, a harvest rate of 0.2 (animals/timestep) results in an unsustainable equilibrium. </a:t>
            </a:r>
          </a:p>
          <a:p>
            <a:endParaRPr lang="en-US" sz="2200" dirty="0">
              <a:latin typeface="Helvetica" pitchFamily="2" charset="0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B68D31CD-B9E9-7B3F-4043-2C9E0D811DE7}"/>
              </a:ext>
            </a:extLst>
          </p:cNvPr>
          <p:cNvCxnSpPr>
            <a:cxnSpLocks/>
          </p:cNvCxnSpPr>
          <p:nvPr/>
        </p:nvCxnSpPr>
        <p:spPr>
          <a:xfrm flipH="1">
            <a:off x="2301240" y="2657839"/>
            <a:ext cx="45800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1FD315D-61EE-86EE-3C2E-8EE52341DB67}"/>
              </a:ext>
            </a:extLst>
          </p:cNvPr>
          <p:cNvCxnSpPr>
            <a:cxnSpLocks/>
          </p:cNvCxnSpPr>
          <p:nvPr/>
        </p:nvCxnSpPr>
        <p:spPr>
          <a:xfrm>
            <a:off x="3098176" y="2663918"/>
            <a:ext cx="44990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892B3E03-A009-7C9C-7874-73ADF05F0AD4}"/>
              </a:ext>
            </a:extLst>
          </p:cNvPr>
          <p:cNvSpPr txBox="1">
            <a:spLocks/>
          </p:cNvSpPr>
          <p:nvPr/>
        </p:nvSpPr>
        <p:spPr>
          <a:xfrm>
            <a:off x="1112520" y="149982"/>
            <a:ext cx="687324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The stability of harvesting depends on population size.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05A607F-295C-7B19-05D4-236077B23A45}"/>
              </a:ext>
            </a:extLst>
          </p:cNvPr>
          <p:cNvSpPr/>
          <p:nvPr/>
        </p:nvSpPr>
        <p:spPr>
          <a:xfrm>
            <a:off x="2859645" y="2627785"/>
            <a:ext cx="175098" cy="210869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C6548CD-B4C7-DEF4-BF46-7E92418540EE}"/>
              </a:ext>
            </a:extLst>
          </p:cNvPr>
          <p:cNvSpPr/>
          <p:nvPr/>
        </p:nvSpPr>
        <p:spPr>
          <a:xfrm>
            <a:off x="5800640" y="2640395"/>
            <a:ext cx="175098" cy="210869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93433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Chart, line chart&#10;&#10;Description automatically generated">
            <a:extLst>
              <a:ext uri="{FF2B5EF4-FFF2-40B4-BE49-F238E27FC236}">
                <a16:creationId xmlns:a16="http://schemas.microsoft.com/office/drawing/2014/main" id="{5319C8D9-C559-F5CF-B77A-5A756E3C69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316" y="1528765"/>
            <a:ext cx="7138444" cy="535584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AD3809D-9A57-C3DA-9973-07C62AB5B7A2}"/>
                  </a:ext>
                </a:extLst>
              </p:cNvPr>
              <p:cNvSpPr txBox="1"/>
              <p:nvPr/>
            </p:nvSpPr>
            <p:spPr>
              <a:xfrm>
                <a:off x="8381137" y="369630"/>
                <a:ext cx="4001311" cy="88626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𝑟𝑁</m:t>
                      </m:r>
                      <m:d>
                        <m:dPr>
                          <m:ctrlPr>
                            <a:rPr lang="en-US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num>
                            <m:den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AD3809D-9A57-C3DA-9973-07C62AB5B7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137" y="369630"/>
                <a:ext cx="4001311" cy="886268"/>
              </a:xfrm>
              <a:prstGeom prst="rect">
                <a:avLst/>
              </a:prstGeom>
              <a:blipFill>
                <a:blip r:embed="rId4"/>
                <a:stretch>
                  <a:fillRect t="-1429" b="-1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53C22CF5-3C55-4B85-23B3-B0B8B4B7B303}"/>
              </a:ext>
            </a:extLst>
          </p:cNvPr>
          <p:cNvSpPr txBox="1"/>
          <p:nvPr/>
        </p:nvSpPr>
        <p:spPr>
          <a:xfrm>
            <a:off x="8324687" y="1920240"/>
            <a:ext cx="3701599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b="1" dirty="0">
                <a:solidFill>
                  <a:srgbClr val="C00000"/>
                </a:solidFill>
                <a:effectLst/>
                <a:latin typeface="Helvetica" pitchFamily="2" charset="0"/>
              </a:rPr>
              <a:t>unstable equilibrium</a:t>
            </a:r>
          </a:p>
          <a:p>
            <a:r>
              <a:rPr lang="en-US" sz="2200" dirty="0">
                <a:latin typeface="Helvetica" pitchFamily="2" charset="0"/>
              </a:rPr>
              <a:t>For a population of N=1, a harvest rate of 0.2 (animals/timestep) results in an unsustainable equilibrium. </a:t>
            </a:r>
          </a:p>
          <a:p>
            <a:endParaRPr lang="en-US" sz="2200" dirty="0">
              <a:latin typeface="Helvetica" pitchFamily="2" charset="0"/>
            </a:endParaRPr>
          </a:p>
          <a:p>
            <a:r>
              <a:rPr lang="en-US" sz="2200" dirty="0">
                <a:latin typeface="Helvetica" pitchFamily="2" charset="0"/>
              </a:rPr>
              <a:t>Random increases or decreases in population size will result in the population moving away from N=1 to, respectively, N=4 or N=0 (the latter is a </a:t>
            </a:r>
            <a:r>
              <a:rPr lang="en-US" sz="2200" b="1" dirty="0">
                <a:solidFill>
                  <a:srgbClr val="C00000"/>
                </a:solidFill>
                <a:latin typeface="Helvetica" pitchFamily="2" charset="0"/>
              </a:rPr>
              <a:t>population collapse</a:t>
            </a:r>
            <a:r>
              <a:rPr lang="en-US" sz="2200" dirty="0">
                <a:latin typeface="Helvetica" pitchFamily="2" charset="0"/>
              </a:rPr>
              <a:t>).</a:t>
            </a:r>
            <a:endParaRPr lang="en-US" sz="2400" dirty="0">
              <a:effectLst/>
              <a:latin typeface="Helvetica" pitchFamily="2" charset="0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B68D31CD-B9E9-7B3F-4043-2C9E0D811DE7}"/>
              </a:ext>
            </a:extLst>
          </p:cNvPr>
          <p:cNvCxnSpPr>
            <a:cxnSpLocks/>
          </p:cNvCxnSpPr>
          <p:nvPr/>
        </p:nvCxnSpPr>
        <p:spPr>
          <a:xfrm flipH="1">
            <a:off x="2301240" y="2657839"/>
            <a:ext cx="45800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1FD315D-61EE-86EE-3C2E-8EE52341DB67}"/>
              </a:ext>
            </a:extLst>
          </p:cNvPr>
          <p:cNvCxnSpPr>
            <a:cxnSpLocks/>
          </p:cNvCxnSpPr>
          <p:nvPr/>
        </p:nvCxnSpPr>
        <p:spPr>
          <a:xfrm>
            <a:off x="3098176" y="2663918"/>
            <a:ext cx="44990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2B91026-EA74-41A7-0640-4C2E34E3E82A}"/>
              </a:ext>
            </a:extLst>
          </p:cNvPr>
          <p:cNvSpPr txBox="1">
            <a:spLocks/>
          </p:cNvSpPr>
          <p:nvPr/>
        </p:nvSpPr>
        <p:spPr>
          <a:xfrm>
            <a:off x="1112520" y="149982"/>
            <a:ext cx="687324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The stability of harvesting depends on population size.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6933957-D95E-4722-2895-719020AD5F33}"/>
              </a:ext>
            </a:extLst>
          </p:cNvPr>
          <p:cNvSpPr/>
          <p:nvPr/>
        </p:nvSpPr>
        <p:spPr>
          <a:xfrm>
            <a:off x="2859645" y="2627785"/>
            <a:ext cx="175098" cy="210869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4AA4445-944B-8291-BB3F-7CDD4652E646}"/>
              </a:ext>
            </a:extLst>
          </p:cNvPr>
          <p:cNvSpPr/>
          <p:nvPr/>
        </p:nvSpPr>
        <p:spPr>
          <a:xfrm>
            <a:off x="5800640" y="2640395"/>
            <a:ext cx="175098" cy="210869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31897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F5F5B3DB-449C-B7A8-7E3A-346126436D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397" y="1444894"/>
            <a:ext cx="6889760" cy="5169266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51BBCAC0-5C78-065E-494C-A4FBF39E46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Maximum sustainable yield (MSY)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068F4F1-1B3A-6C3F-DC30-4BE858CD0888}"/>
                  </a:ext>
                </a:extLst>
              </p:cNvPr>
              <p:cNvSpPr txBox="1"/>
              <p:nvPr/>
            </p:nvSpPr>
            <p:spPr>
              <a:xfrm>
                <a:off x="8381137" y="369630"/>
                <a:ext cx="4001311" cy="88626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𝑟𝑁</m:t>
                      </m:r>
                      <m:d>
                        <m:dPr>
                          <m:ctrlPr>
                            <a:rPr lang="en-US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num>
                            <m:den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068F4F1-1B3A-6C3F-DC30-4BE858CD08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137" y="369630"/>
                <a:ext cx="4001311" cy="886268"/>
              </a:xfrm>
              <a:prstGeom prst="rect">
                <a:avLst/>
              </a:prstGeom>
              <a:blipFill>
                <a:blip r:embed="rId4"/>
                <a:stretch>
                  <a:fillRect t="-1429" b="-1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759288F-B636-DB38-4060-85EA745A0D87}"/>
              </a:ext>
            </a:extLst>
          </p:cNvPr>
          <p:cNvCxnSpPr>
            <a:cxnSpLocks/>
          </p:cNvCxnSpPr>
          <p:nvPr/>
        </p:nvCxnSpPr>
        <p:spPr>
          <a:xfrm flipH="1">
            <a:off x="6371163" y="1690688"/>
            <a:ext cx="137203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hord 11">
            <a:extLst>
              <a:ext uri="{FF2B5EF4-FFF2-40B4-BE49-F238E27FC236}">
                <a16:creationId xmlns:a16="http://schemas.microsoft.com/office/drawing/2014/main" id="{5677427D-750B-A246-7E5A-BF9B5B69ABB0}"/>
              </a:ext>
            </a:extLst>
          </p:cNvPr>
          <p:cNvSpPr/>
          <p:nvPr/>
        </p:nvSpPr>
        <p:spPr>
          <a:xfrm>
            <a:off x="4137457" y="1644968"/>
            <a:ext cx="198120" cy="167640"/>
          </a:xfrm>
          <a:prstGeom prst="chord">
            <a:avLst>
              <a:gd name="adj1" fmla="val 5442364"/>
              <a:gd name="adj2" fmla="val 16200000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6AEA5FE-F472-4618-1221-15AA7BBF957F}"/>
                  </a:ext>
                </a:extLst>
              </p:cNvPr>
              <p:cNvSpPr txBox="1"/>
              <p:nvPr/>
            </p:nvSpPr>
            <p:spPr>
              <a:xfrm>
                <a:off x="7600902" y="1496867"/>
                <a:ext cx="4001311" cy="20921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400" dirty="0">
                    <a:latin typeface="Helvetica" pitchFamily="2" charset="0"/>
                  </a:rPr>
                  <a:t>In the logistic growth equation, population growth (</a:t>
                </a:r>
                <a:r>
                  <a:rPr lang="en-US" sz="2400" dirty="0" err="1">
                    <a:latin typeface="Helvetica" pitchFamily="2" charset="0"/>
                  </a:rPr>
                  <a:t>dN</a:t>
                </a:r>
                <a:r>
                  <a:rPr lang="en-US" sz="2400" dirty="0">
                    <a:latin typeface="Helvetica" pitchFamily="2" charset="0"/>
                  </a:rPr>
                  <a:t>/dt) is maximized at half the carrying capacity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sz="2400" b="0" dirty="0">
                  <a:latin typeface="Helvetica" pitchFamily="2" charset="0"/>
                </a:endParaRPr>
              </a:p>
              <a:p>
                <a:pPr algn="ctr"/>
                <a:endParaRPr lang="en-US" sz="2400" b="1" dirty="0">
                  <a:solidFill>
                    <a:srgbClr val="C00000"/>
                  </a:solidFill>
                  <a:effectLst/>
                  <a:latin typeface="Helvetica" pitchFamily="2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6AEA5FE-F472-4618-1221-15AA7BBF95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0902" y="1496867"/>
                <a:ext cx="4001311" cy="2092176"/>
              </a:xfrm>
              <a:prstGeom prst="rect">
                <a:avLst/>
              </a:prstGeom>
              <a:blipFill>
                <a:blip r:embed="rId5"/>
                <a:stretch>
                  <a:fillRect l="-1582" t="-3030" r="-34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hord 3">
            <a:extLst>
              <a:ext uri="{FF2B5EF4-FFF2-40B4-BE49-F238E27FC236}">
                <a16:creationId xmlns:a16="http://schemas.microsoft.com/office/drawing/2014/main" id="{9FD06619-EEBA-544C-6314-FABB0C711FF6}"/>
              </a:ext>
            </a:extLst>
          </p:cNvPr>
          <p:cNvSpPr/>
          <p:nvPr/>
        </p:nvSpPr>
        <p:spPr>
          <a:xfrm rot="10800000">
            <a:off x="4137457" y="1644968"/>
            <a:ext cx="198120" cy="167640"/>
          </a:xfrm>
          <a:prstGeom prst="chord">
            <a:avLst>
              <a:gd name="adj1" fmla="val 5442364"/>
              <a:gd name="adj2" fmla="val 16200000"/>
            </a:avLst>
          </a:prstGeom>
          <a:solidFill>
            <a:schemeClr val="accent6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02206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F5F5B3DB-449C-B7A8-7E3A-346126436D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397" y="1444894"/>
            <a:ext cx="6889760" cy="5169266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51BBCAC0-5C78-065E-494C-A4FBF39E46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Maximum sustainable yield (MSY)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068F4F1-1B3A-6C3F-DC30-4BE858CD0888}"/>
                  </a:ext>
                </a:extLst>
              </p:cNvPr>
              <p:cNvSpPr txBox="1"/>
              <p:nvPr/>
            </p:nvSpPr>
            <p:spPr>
              <a:xfrm>
                <a:off x="8381137" y="369630"/>
                <a:ext cx="4001311" cy="88626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𝑟𝑁</m:t>
                      </m:r>
                      <m:d>
                        <m:dPr>
                          <m:ctrlPr>
                            <a:rPr lang="en-US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num>
                            <m:den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068F4F1-1B3A-6C3F-DC30-4BE858CD08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137" y="369630"/>
                <a:ext cx="4001311" cy="886268"/>
              </a:xfrm>
              <a:prstGeom prst="rect">
                <a:avLst/>
              </a:prstGeom>
              <a:blipFill>
                <a:blip r:embed="rId4"/>
                <a:stretch>
                  <a:fillRect t="-1429" b="-1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759288F-B636-DB38-4060-85EA745A0D87}"/>
              </a:ext>
            </a:extLst>
          </p:cNvPr>
          <p:cNvCxnSpPr>
            <a:cxnSpLocks/>
          </p:cNvCxnSpPr>
          <p:nvPr/>
        </p:nvCxnSpPr>
        <p:spPr>
          <a:xfrm flipH="1">
            <a:off x="6371163" y="1690688"/>
            <a:ext cx="137203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hord 11">
            <a:extLst>
              <a:ext uri="{FF2B5EF4-FFF2-40B4-BE49-F238E27FC236}">
                <a16:creationId xmlns:a16="http://schemas.microsoft.com/office/drawing/2014/main" id="{5677427D-750B-A246-7E5A-BF9B5B69ABB0}"/>
              </a:ext>
            </a:extLst>
          </p:cNvPr>
          <p:cNvSpPr/>
          <p:nvPr/>
        </p:nvSpPr>
        <p:spPr>
          <a:xfrm>
            <a:off x="4137457" y="1644968"/>
            <a:ext cx="198120" cy="167640"/>
          </a:xfrm>
          <a:prstGeom prst="chord">
            <a:avLst>
              <a:gd name="adj1" fmla="val 5442364"/>
              <a:gd name="adj2" fmla="val 1620000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3AF896-F8A7-1C84-934A-D35AAD98EB15}"/>
              </a:ext>
            </a:extLst>
          </p:cNvPr>
          <p:cNvSpPr txBox="1"/>
          <p:nvPr/>
        </p:nvSpPr>
        <p:spPr>
          <a:xfrm>
            <a:off x="10581505" y="4822432"/>
            <a:ext cx="161049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i="1" dirty="0">
                <a:latin typeface="Helvetica" pitchFamily="2" charset="0"/>
              </a:rPr>
              <a:t>take the derivative with respect to N</a:t>
            </a:r>
            <a:endParaRPr lang="en-US" sz="1200" b="1" i="1" dirty="0">
              <a:solidFill>
                <a:srgbClr val="C00000"/>
              </a:solidFill>
              <a:effectLst/>
              <a:latin typeface="Helvetica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1EEA30C-5D99-6981-7B10-91A299B586FE}"/>
                  </a:ext>
                </a:extLst>
              </p:cNvPr>
              <p:cNvSpPr txBox="1"/>
              <p:nvPr/>
            </p:nvSpPr>
            <p:spPr>
              <a:xfrm>
                <a:off x="7600902" y="1496867"/>
                <a:ext cx="4001311" cy="33533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400" dirty="0">
                    <a:latin typeface="Helvetica" pitchFamily="2" charset="0"/>
                  </a:rPr>
                  <a:t>In the logistic growth equation, population growth (</a:t>
                </a:r>
                <a:r>
                  <a:rPr lang="en-US" sz="2400" dirty="0" err="1">
                    <a:latin typeface="Helvetica" pitchFamily="2" charset="0"/>
                  </a:rPr>
                  <a:t>dN</a:t>
                </a:r>
                <a:r>
                  <a:rPr lang="en-US" sz="2400" dirty="0">
                    <a:latin typeface="Helvetica" pitchFamily="2" charset="0"/>
                  </a:rPr>
                  <a:t>/dt) is maximized at half the carrying capacity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𝐾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sz="2400" dirty="0">
                  <a:latin typeface="Helvetica" pitchFamily="2" charset="0"/>
                </a:endParaRPr>
              </a:p>
              <a:p>
                <a:pPr algn="ctr"/>
                <a:endParaRPr lang="en-US" sz="2400" dirty="0">
                  <a:effectLst/>
                  <a:latin typeface="Helvetica" pitchFamily="2" charset="0"/>
                </a:endParaRPr>
              </a:p>
              <a:p>
                <a:pPr algn="ctr"/>
                <a:r>
                  <a:rPr lang="en-US" sz="2400" dirty="0">
                    <a:effectLst/>
                    <a:latin typeface="Helvetica" pitchFamily="2" charset="0"/>
                  </a:rPr>
                  <a:t>Theoretically, harvest could be maximized here as well:</a:t>
                </a:r>
              </a:p>
              <a:p>
                <a:pPr algn="ctr"/>
                <a:r>
                  <a:rPr lang="en-US" sz="2400" b="1" dirty="0">
                    <a:solidFill>
                      <a:srgbClr val="C00000"/>
                    </a:solidFill>
                    <a:effectLst/>
                    <a:latin typeface="Helvetica" pitchFamily="2" charset="0"/>
                  </a:rPr>
                  <a:t>MSY: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𝑟𝐾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</m:oMath>
                </a14:m>
                <a:endParaRPr lang="en-US" sz="2400" b="1" dirty="0">
                  <a:solidFill>
                    <a:srgbClr val="C00000"/>
                  </a:solidFill>
                  <a:effectLst/>
                  <a:latin typeface="Helvetica" pitchFamily="2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1EEA30C-5D99-6981-7B10-91A299B586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0902" y="1496867"/>
                <a:ext cx="4001311" cy="3353354"/>
              </a:xfrm>
              <a:prstGeom prst="rect">
                <a:avLst/>
              </a:prstGeom>
              <a:blipFill>
                <a:blip r:embed="rId5"/>
                <a:stretch>
                  <a:fillRect l="-1582" t="-1887" r="-3481" b="-11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9B487A31-E38B-C638-915F-5653BEA58F1F}"/>
              </a:ext>
            </a:extLst>
          </p:cNvPr>
          <p:cNvCxnSpPr>
            <a:cxnSpLocks/>
          </p:cNvCxnSpPr>
          <p:nvPr/>
        </p:nvCxnSpPr>
        <p:spPr>
          <a:xfrm rot="5400000">
            <a:off x="9887264" y="2587301"/>
            <a:ext cx="3249982" cy="841336"/>
          </a:xfrm>
          <a:prstGeom prst="bentConnector3">
            <a:avLst>
              <a:gd name="adj1" fmla="val 99706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hord 1">
            <a:extLst>
              <a:ext uri="{FF2B5EF4-FFF2-40B4-BE49-F238E27FC236}">
                <a16:creationId xmlns:a16="http://schemas.microsoft.com/office/drawing/2014/main" id="{AB641132-2907-FBC1-5ED4-DE7D42C6EC2E}"/>
              </a:ext>
            </a:extLst>
          </p:cNvPr>
          <p:cNvSpPr/>
          <p:nvPr/>
        </p:nvSpPr>
        <p:spPr>
          <a:xfrm>
            <a:off x="4122217" y="1644968"/>
            <a:ext cx="198120" cy="167640"/>
          </a:xfrm>
          <a:prstGeom prst="chord">
            <a:avLst>
              <a:gd name="adj1" fmla="val 5442364"/>
              <a:gd name="adj2" fmla="val 16200000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hord 2">
            <a:extLst>
              <a:ext uri="{FF2B5EF4-FFF2-40B4-BE49-F238E27FC236}">
                <a16:creationId xmlns:a16="http://schemas.microsoft.com/office/drawing/2014/main" id="{648704FA-A06E-6B20-32CC-D6A0B34D74EC}"/>
              </a:ext>
            </a:extLst>
          </p:cNvPr>
          <p:cNvSpPr/>
          <p:nvPr/>
        </p:nvSpPr>
        <p:spPr>
          <a:xfrm rot="10800000">
            <a:off x="4122217" y="1644968"/>
            <a:ext cx="198120" cy="167640"/>
          </a:xfrm>
          <a:prstGeom prst="chord">
            <a:avLst>
              <a:gd name="adj1" fmla="val 5442364"/>
              <a:gd name="adj2" fmla="val 16200000"/>
            </a:avLst>
          </a:prstGeom>
          <a:solidFill>
            <a:schemeClr val="accent6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40224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F5F5B3DB-449C-B7A8-7E3A-346126436D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397" y="1444894"/>
            <a:ext cx="6889760" cy="5169266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51BBCAC0-5C78-065E-494C-A4FBF39E46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Maximum sustainable yield (MSY)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068F4F1-1B3A-6C3F-DC30-4BE858CD0888}"/>
                  </a:ext>
                </a:extLst>
              </p:cNvPr>
              <p:cNvSpPr txBox="1"/>
              <p:nvPr/>
            </p:nvSpPr>
            <p:spPr>
              <a:xfrm>
                <a:off x="8381137" y="369630"/>
                <a:ext cx="4001311" cy="88626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𝑟𝑁</m:t>
                      </m:r>
                      <m:d>
                        <m:dPr>
                          <m:ctrlPr>
                            <a:rPr lang="en-US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num>
                            <m:den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068F4F1-1B3A-6C3F-DC30-4BE858CD08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137" y="369630"/>
                <a:ext cx="4001311" cy="886268"/>
              </a:xfrm>
              <a:prstGeom prst="rect">
                <a:avLst/>
              </a:prstGeom>
              <a:blipFill>
                <a:blip r:embed="rId4"/>
                <a:stretch>
                  <a:fillRect t="-1429" b="-1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759288F-B636-DB38-4060-85EA745A0D87}"/>
              </a:ext>
            </a:extLst>
          </p:cNvPr>
          <p:cNvCxnSpPr>
            <a:cxnSpLocks/>
          </p:cNvCxnSpPr>
          <p:nvPr/>
        </p:nvCxnSpPr>
        <p:spPr>
          <a:xfrm flipH="1">
            <a:off x="6371163" y="1690688"/>
            <a:ext cx="137203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hord 11">
            <a:extLst>
              <a:ext uri="{FF2B5EF4-FFF2-40B4-BE49-F238E27FC236}">
                <a16:creationId xmlns:a16="http://schemas.microsoft.com/office/drawing/2014/main" id="{5677427D-750B-A246-7E5A-BF9B5B69ABB0}"/>
              </a:ext>
            </a:extLst>
          </p:cNvPr>
          <p:cNvSpPr/>
          <p:nvPr/>
        </p:nvSpPr>
        <p:spPr>
          <a:xfrm>
            <a:off x="4137457" y="1644968"/>
            <a:ext cx="198120" cy="167640"/>
          </a:xfrm>
          <a:prstGeom prst="chord">
            <a:avLst>
              <a:gd name="adj1" fmla="val 5442364"/>
              <a:gd name="adj2" fmla="val 1620000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B9360E1-2D7A-5F08-EFA4-9768E48AEFEF}"/>
                  </a:ext>
                </a:extLst>
              </p:cNvPr>
              <p:cNvSpPr txBox="1"/>
              <p:nvPr/>
            </p:nvSpPr>
            <p:spPr>
              <a:xfrm>
                <a:off x="7600902" y="1496867"/>
                <a:ext cx="4001311" cy="6148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400" b="1" dirty="0">
                    <a:solidFill>
                      <a:srgbClr val="C00000"/>
                    </a:solidFill>
                    <a:effectLst/>
                    <a:latin typeface="Helvetica" pitchFamily="2" charset="0"/>
                  </a:rPr>
                  <a:t>MSY: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𝑟𝐾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</m:oMath>
                </a14:m>
                <a:endParaRPr lang="en-US" sz="2400" b="1" dirty="0">
                  <a:solidFill>
                    <a:srgbClr val="C00000"/>
                  </a:solidFill>
                  <a:effectLst/>
                  <a:latin typeface="Helvetica" pitchFamily="2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B9360E1-2D7A-5F08-EFA4-9768E48AEF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0902" y="1496867"/>
                <a:ext cx="4001311" cy="614848"/>
              </a:xfrm>
              <a:prstGeom prst="rect">
                <a:avLst/>
              </a:prstGeom>
              <a:blipFill>
                <a:blip r:embed="rId5"/>
                <a:stretch>
                  <a:fillRect b="-122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8930D2A1-32A7-364E-A06E-ABB640CF9F51}"/>
              </a:ext>
            </a:extLst>
          </p:cNvPr>
          <p:cNvSpPr txBox="1"/>
          <p:nvPr/>
        </p:nvSpPr>
        <p:spPr>
          <a:xfrm>
            <a:off x="8190689" y="2839443"/>
            <a:ext cx="4001311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Helvetica" pitchFamily="2" charset="0"/>
              </a:rPr>
              <a:t>The MSY is a </a:t>
            </a:r>
            <a:r>
              <a:rPr lang="en-US" sz="2400" b="1" dirty="0">
                <a:solidFill>
                  <a:srgbClr val="C00000"/>
                </a:solidFill>
                <a:latin typeface="Helvetica" pitchFamily="2" charset="0"/>
              </a:rPr>
              <a:t>semi-stable equilibrium</a:t>
            </a:r>
            <a:r>
              <a:rPr lang="en-US" sz="2400" dirty="0">
                <a:latin typeface="Helvetica" pitchFamily="2" charset="0"/>
              </a:rPr>
              <a:t>, meaning that small gains in population size (N) will be compensated to return the system to N</a:t>
            </a:r>
            <a:r>
              <a:rPr lang="en-US" sz="2400" baseline="-25000" dirty="0">
                <a:latin typeface="Helvetica" pitchFamily="2" charset="0"/>
              </a:rPr>
              <a:t>MSY,</a:t>
            </a:r>
            <a:r>
              <a:rPr lang="en-US" sz="2400" dirty="0">
                <a:latin typeface="Helvetica" pitchFamily="2" charset="0"/>
              </a:rPr>
              <a:t> while small losses will result in the system collapsing to N=0. </a:t>
            </a:r>
            <a:endParaRPr lang="en-US" sz="2400" b="1" dirty="0">
              <a:solidFill>
                <a:srgbClr val="C00000"/>
              </a:solidFill>
              <a:effectLst/>
              <a:latin typeface="Helvetica" pitchFamily="2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B359F91-CC8F-C076-E797-66E718D263F6}"/>
              </a:ext>
            </a:extLst>
          </p:cNvPr>
          <p:cNvCxnSpPr>
            <a:cxnSpLocks/>
          </p:cNvCxnSpPr>
          <p:nvPr/>
        </p:nvCxnSpPr>
        <p:spPr>
          <a:xfrm flipH="1">
            <a:off x="3530329" y="1642332"/>
            <a:ext cx="45800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3DF99C1-2350-52FF-CF77-8F0E5AFF6A16}"/>
              </a:ext>
            </a:extLst>
          </p:cNvPr>
          <p:cNvCxnSpPr>
            <a:cxnSpLocks/>
          </p:cNvCxnSpPr>
          <p:nvPr/>
        </p:nvCxnSpPr>
        <p:spPr>
          <a:xfrm flipH="1">
            <a:off x="4491258" y="1644968"/>
            <a:ext cx="53794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hord 2">
            <a:extLst>
              <a:ext uri="{FF2B5EF4-FFF2-40B4-BE49-F238E27FC236}">
                <a16:creationId xmlns:a16="http://schemas.microsoft.com/office/drawing/2014/main" id="{85D232E5-DDF9-3BDB-FDBE-983206795C20}"/>
              </a:ext>
            </a:extLst>
          </p:cNvPr>
          <p:cNvSpPr/>
          <p:nvPr/>
        </p:nvSpPr>
        <p:spPr>
          <a:xfrm>
            <a:off x="4122217" y="1644968"/>
            <a:ext cx="198120" cy="167640"/>
          </a:xfrm>
          <a:prstGeom prst="chord">
            <a:avLst>
              <a:gd name="adj1" fmla="val 5442364"/>
              <a:gd name="adj2" fmla="val 16200000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hord 3">
            <a:extLst>
              <a:ext uri="{FF2B5EF4-FFF2-40B4-BE49-F238E27FC236}">
                <a16:creationId xmlns:a16="http://schemas.microsoft.com/office/drawing/2014/main" id="{4E958D61-67FD-2F98-8234-73515D983CEC}"/>
              </a:ext>
            </a:extLst>
          </p:cNvPr>
          <p:cNvSpPr/>
          <p:nvPr/>
        </p:nvSpPr>
        <p:spPr>
          <a:xfrm rot="10800000">
            <a:off x="4122217" y="1644968"/>
            <a:ext cx="198120" cy="167640"/>
          </a:xfrm>
          <a:prstGeom prst="chord">
            <a:avLst>
              <a:gd name="adj1" fmla="val 5442364"/>
              <a:gd name="adj2" fmla="val 16200000"/>
            </a:avLst>
          </a:prstGeom>
          <a:solidFill>
            <a:schemeClr val="accent6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15579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375B1D3-9640-C7CF-37B8-09E8D28859FD}"/>
              </a:ext>
            </a:extLst>
          </p:cNvPr>
          <p:cNvSpPr txBox="1">
            <a:spLocks/>
          </p:cNvSpPr>
          <p:nvPr/>
        </p:nvSpPr>
        <p:spPr>
          <a:xfrm>
            <a:off x="838200" y="12987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Case Study: Orange </a:t>
            </a:r>
            <a:r>
              <a:rPr lang="en-US" dirty="0" err="1"/>
              <a:t>Roughy</a:t>
            </a:r>
            <a:endParaRPr lang="en-US" dirty="0"/>
          </a:p>
        </p:txBody>
      </p:sp>
      <p:pic>
        <p:nvPicPr>
          <p:cNvPr id="5" name="Picture 4" descr="Orange Roughy - Good Fish Bad Fish">
            <a:extLst>
              <a:ext uri="{FF2B5EF4-FFF2-40B4-BE49-F238E27FC236}">
                <a16:creationId xmlns:a16="http://schemas.microsoft.com/office/drawing/2014/main" id="{21EF2B64-F7D8-C4D8-CC9C-3978844202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8202" y="153540"/>
            <a:ext cx="3503798" cy="1459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Orange Worldwide Catches">
            <a:extLst>
              <a:ext uri="{FF2B5EF4-FFF2-40B4-BE49-F238E27FC236}">
                <a16:creationId xmlns:a16="http://schemas.microsoft.com/office/drawing/2014/main" id="{794E8C68-0462-17DB-D167-5D8CB92E25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9309" y="2059397"/>
            <a:ext cx="5462691" cy="4140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10EC8F9-FD92-0371-D60F-277FE34FA523}"/>
              </a:ext>
            </a:extLst>
          </p:cNvPr>
          <p:cNvSpPr txBox="1">
            <a:spLocks/>
          </p:cNvSpPr>
          <p:nvPr/>
        </p:nvSpPr>
        <p:spPr>
          <a:xfrm>
            <a:off x="441960" y="1478280"/>
            <a:ext cx="6167946" cy="53023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Found in deep waters of eastern Pacific (Chile), western Pacific (Australia/NZ), and southeastern Atlantic (Namibia to South Africa)</a:t>
            </a: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Can live up to 200 years! Matures at 20-30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yrs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Fished via trawling, originally thought to have only a 30-year lifespan</a:t>
            </a:r>
          </a:p>
          <a:p>
            <a:r>
              <a:rPr lang="en-US" sz="2400" dirty="0">
                <a:solidFill>
                  <a:srgbClr val="2021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Annual global catches began in 1979 and increased to over 90,000 tons in the late 1980s.</a:t>
            </a:r>
          </a:p>
          <a:p>
            <a:r>
              <a:rPr lang="en-US" sz="2400" dirty="0">
                <a:solidFill>
                  <a:srgbClr val="2021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High catch levels quickly decreased as stocks were fished down. By the late 1990s, three of the eight NZ orange </a:t>
            </a:r>
            <a:r>
              <a:rPr lang="en-US" sz="2400" dirty="0" err="1">
                <a:solidFill>
                  <a:srgbClr val="2021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roughy</a:t>
            </a:r>
            <a:r>
              <a:rPr lang="en-US" sz="2400" dirty="0">
                <a:solidFill>
                  <a:srgbClr val="2021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fisheries had collapsed and were closed.</a:t>
            </a:r>
            <a:r>
              <a:rPr lang="en-US" sz="2400" baseline="30000" dirty="0">
                <a:solidFill>
                  <a:srgbClr val="3366C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2A39509-EB6E-3A4F-A1A4-19FA5BF3D986}"/>
              </a:ext>
            </a:extLst>
          </p:cNvPr>
          <p:cNvSpPr/>
          <p:nvPr/>
        </p:nvSpPr>
        <p:spPr>
          <a:xfrm>
            <a:off x="441960" y="2971800"/>
            <a:ext cx="6167946" cy="38862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5632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DA717C-5091-AEB7-1C93-1CAD78F0A6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0026"/>
            <a:ext cx="10515600" cy="977293"/>
          </a:xfrm>
        </p:spPr>
        <p:txBody>
          <a:bodyPr/>
          <a:lstStyle/>
          <a:p>
            <a:r>
              <a:rPr lang="en-US" dirty="0"/>
              <a:t>Let’s recap a bit!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AD4A6D-B56C-A161-A29C-657A356214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230" y="1108954"/>
            <a:ext cx="11303540" cy="5690680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b="1" i="1" u="sng" dirty="0"/>
              <a:t>Ecology, generally</a:t>
            </a:r>
            <a:endParaRPr lang="en-US" b="1" u="sng" dirty="0"/>
          </a:p>
          <a:p>
            <a:r>
              <a:rPr lang="en-US" u="sng" dirty="0"/>
              <a:t>Ecology</a:t>
            </a:r>
            <a:r>
              <a:rPr lang="en-US" dirty="0"/>
              <a:t> is the study of organisms and their interactions with each other and the environment</a:t>
            </a:r>
          </a:p>
          <a:p>
            <a:r>
              <a:rPr lang="en-US" dirty="0"/>
              <a:t>We use models (especially population models) to formalize hypotheses about these interactions and test those hypotheses against data</a:t>
            </a:r>
          </a:p>
          <a:p>
            <a:r>
              <a:rPr lang="en-US" dirty="0"/>
              <a:t>We can ask questions at many ecological scales: individual, population, metapopulation, community, ecosystem</a:t>
            </a:r>
          </a:p>
          <a:p>
            <a:pPr marL="0" indent="0">
              <a:buNone/>
            </a:pPr>
            <a:r>
              <a:rPr lang="en-US" b="1" i="1" u="sng" dirty="0"/>
              <a:t>Population growth, specifically</a:t>
            </a:r>
          </a:p>
          <a:p>
            <a:r>
              <a:rPr lang="en-US" dirty="0"/>
              <a:t>We can model population growth as </a:t>
            </a:r>
            <a:r>
              <a:rPr lang="en-US" u="sng" dirty="0"/>
              <a:t>geometric</a:t>
            </a:r>
            <a:r>
              <a:rPr lang="en-US" dirty="0"/>
              <a:t> in discrete time or </a:t>
            </a:r>
            <a:r>
              <a:rPr lang="en-US" u="sng" dirty="0"/>
              <a:t>exponential</a:t>
            </a:r>
            <a:r>
              <a:rPr lang="en-US" dirty="0"/>
              <a:t> in continuous time</a:t>
            </a:r>
          </a:p>
          <a:p>
            <a:r>
              <a:rPr lang="en-US" u="sng" dirty="0"/>
              <a:t>Logistic growth</a:t>
            </a:r>
            <a:r>
              <a:rPr lang="en-US" dirty="0"/>
              <a:t> models describe density-dependent growth rates that limit population growth at some specified carrying capacity</a:t>
            </a:r>
          </a:p>
          <a:p>
            <a:r>
              <a:rPr lang="en-US" dirty="0"/>
              <a:t>Logistic growth models imply a stable </a:t>
            </a:r>
            <a:r>
              <a:rPr lang="en-US" u="sng" dirty="0"/>
              <a:t>equilibrium</a:t>
            </a:r>
            <a:r>
              <a:rPr lang="en-US" dirty="0"/>
              <a:t> where the population size (N) is equal to the carrying capacity (K)</a:t>
            </a:r>
          </a:p>
          <a:p>
            <a:r>
              <a:rPr lang="en-US" dirty="0"/>
              <a:t>Despite the dire predictions of Malthus in the late 1700s, most human populations do not appear to yet be approaching carrying capacity</a:t>
            </a:r>
            <a:endParaRPr lang="en-US" u="sng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E6A5E28-A9C6-E2DA-B427-3E65BC4DB096}"/>
              </a:ext>
            </a:extLst>
          </p:cNvPr>
          <p:cNvSpPr/>
          <p:nvPr/>
        </p:nvSpPr>
        <p:spPr>
          <a:xfrm>
            <a:off x="444230" y="2758440"/>
            <a:ext cx="11303540" cy="40995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53345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375B1D3-9640-C7CF-37B8-09E8D28859FD}"/>
              </a:ext>
            </a:extLst>
          </p:cNvPr>
          <p:cNvSpPr txBox="1">
            <a:spLocks/>
          </p:cNvSpPr>
          <p:nvPr/>
        </p:nvSpPr>
        <p:spPr>
          <a:xfrm>
            <a:off x="838200" y="12987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Case Study: Orange </a:t>
            </a:r>
            <a:r>
              <a:rPr lang="en-US" dirty="0" err="1"/>
              <a:t>Roughy</a:t>
            </a:r>
            <a:endParaRPr lang="en-US" dirty="0"/>
          </a:p>
        </p:txBody>
      </p:sp>
      <p:pic>
        <p:nvPicPr>
          <p:cNvPr id="5" name="Picture 4" descr="Orange Roughy - Good Fish Bad Fish">
            <a:extLst>
              <a:ext uri="{FF2B5EF4-FFF2-40B4-BE49-F238E27FC236}">
                <a16:creationId xmlns:a16="http://schemas.microsoft.com/office/drawing/2014/main" id="{21EF2B64-F7D8-C4D8-CC9C-3978844202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8202" y="153540"/>
            <a:ext cx="3503798" cy="1459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Orange Worldwide Catches">
            <a:extLst>
              <a:ext uri="{FF2B5EF4-FFF2-40B4-BE49-F238E27FC236}">
                <a16:creationId xmlns:a16="http://schemas.microsoft.com/office/drawing/2014/main" id="{794E8C68-0462-17DB-D167-5D8CB92E25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9309" y="2059397"/>
            <a:ext cx="5462691" cy="4140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49BE3D6-79FD-7870-EB7F-86CF589BA1F4}"/>
              </a:ext>
            </a:extLst>
          </p:cNvPr>
          <p:cNvSpPr txBox="1">
            <a:spLocks/>
          </p:cNvSpPr>
          <p:nvPr/>
        </p:nvSpPr>
        <p:spPr>
          <a:xfrm>
            <a:off x="441960" y="1478280"/>
            <a:ext cx="6167946" cy="53023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>
                <a:latin typeface="Calibri" panose="020F0502020204030204" pitchFamily="34" charset="0"/>
                <a:cs typeface="Calibri" panose="020F0502020204030204" pitchFamily="34" charset="0"/>
              </a:rPr>
              <a:t>Found in deep waters of eastern Pacific (Chile), western Pacific (Australia/NZ), and southeastern Atlantic (Namibia to South Africa)</a:t>
            </a:r>
          </a:p>
          <a:p>
            <a:r>
              <a:rPr lang="en-US" sz="2400">
                <a:latin typeface="Calibri" panose="020F0502020204030204" pitchFamily="34" charset="0"/>
                <a:cs typeface="Calibri" panose="020F0502020204030204" pitchFamily="34" charset="0"/>
              </a:rPr>
              <a:t>Can live up to 200 years! Matures at 20-30 yrs</a:t>
            </a:r>
          </a:p>
          <a:p>
            <a:r>
              <a:rPr lang="en-US" sz="2400">
                <a:latin typeface="Calibri" panose="020F0502020204030204" pitchFamily="34" charset="0"/>
                <a:cs typeface="Calibri" panose="020F0502020204030204" pitchFamily="34" charset="0"/>
              </a:rPr>
              <a:t>Fished via trawling, originally thought to have only a 30-year lifespan</a:t>
            </a:r>
          </a:p>
          <a:p>
            <a:r>
              <a:rPr lang="en-US" sz="2400">
                <a:solidFill>
                  <a:srgbClr val="2021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Annual global catches began in 1979 and increased to over 90,000 tons in the late 1980s.</a:t>
            </a:r>
          </a:p>
          <a:p>
            <a:r>
              <a:rPr lang="en-US" sz="2400">
                <a:solidFill>
                  <a:srgbClr val="2021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High catch levels quickly decreased as stocks were fished down. By the late 1990s, three of the eight NZ orange roughy fisheries had collapsed and were closed.</a:t>
            </a:r>
            <a:r>
              <a:rPr lang="en-US" sz="2400" baseline="30000">
                <a:solidFill>
                  <a:srgbClr val="3366C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sz="2400" baseline="30000" dirty="0">
              <a:solidFill>
                <a:srgbClr val="3366CC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DB9416D-EA20-5535-8ECE-1EE7B196475D}"/>
              </a:ext>
            </a:extLst>
          </p:cNvPr>
          <p:cNvSpPr/>
          <p:nvPr/>
        </p:nvSpPr>
        <p:spPr>
          <a:xfrm>
            <a:off x="441960" y="3429001"/>
            <a:ext cx="6167946" cy="3429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42972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375B1D3-9640-C7CF-37B8-09E8D28859FD}"/>
              </a:ext>
            </a:extLst>
          </p:cNvPr>
          <p:cNvSpPr txBox="1">
            <a:spLocks/>
          </p:cNvSpPr>
          <p:nvPr/>
        </p:nvSpPr>
        <p:spPr>
          <a:xfrm>
            <a:off x="838200" y="12987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Case Study: Orange </a:t>
            </a:r>
            <a:r>
              <a:rPr lang="en-US" dirty="0" err="1"/>
              <a:t>Roughy</a:t>
            </a:r>
            <a:endParaRPr lang="en-US" dirty="0"/>
          </a:p>
        </p:txBody>
      </p:sp>
      <p:pic>
        <p:nvPicPr>
          <p:cNvPr id="5" name="Picture 4" descr="Orange Roughy - Good Fish Bad Fish">
            <a:extLst>
              <a:ext uri="{FF2B5EF4-FFF2-40B4-BE49-F238E27FC236}">
                <a16:creationId xmlns:a16="http://schemas.microsoft.com/office/drawing/2014/main" id="{21EF2B64-F7D8-C4D8-CC9C-3978844202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8202" y="153540"/>
            <a:ext cx="3503798" cy="1459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Orange Worldwide Catches">
            <a:extLst>
              <a:ext uri="{FF2B5EF4-FFF2-40B4-BE49-F238E27FC236}">
                <a16:creationId xmlns:a16="http://schemas.microsoft.com/office/drawing/2014/main" id="{794E8C68-0462-17DB-D167-5D8CB92E25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9309" y="2059397"/>
            <a:ext cx="5462691" cy="4140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CA353B3-4C55-10D1-4717-217898FA6695}"/>
              </a:ext>
            </a:extLst>
          </p:cNvPr>
          <p:cNvSpPr/>
          <p:nvPr/>
        </p:nvSpPr>
        <p:spPr>
          <a:xfrm>
            <a:off x="731520" y="3627120"/>
            <a:ext cx="5771706" cy="26822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2835FBF-F042-B669-8F53-F20603D6C4AB}"/>
              </a:ext>
            </a:extLst>
          </p:cNvPr>
          <p:cNvSpPr txBox="1">
            <a:spLocks/>
          </p:cNvSpPr>
          <p:nvPr/>
        </p:nvSpPr>
        <p:spPr>
          <a:xfrm>
            <a:off x="441960" y="1478280"/>
            <a:ext cx="6167946" cy="53023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>
                <a:latin typeface="Calibri" panose="020F0502020204030204" pitchFamily="34" charset="0"/>
                <a:cs typeface="Calibri" panose="020F0502020204030204" pitchFamily="34" charset="0"/>
              </a:rPr>
              <a:t>Found in deep waters of eastern Pacific (Chile), western Pacific (Australia/NZ), and southeastern Atlantic (Namibia to South Africa)</a:t>
            </a:r>
          </a:p>
          <a:p>
            <a:r>
              <a:rPr lang="en-US" sz="2400">
                <a:latin typeface="Calibri" panose="020F0502020204030204" pitchFamily="34" charset="0"/>
                <a:cs typeface="Calibri" panose="020F0502020204030204" pitchFamily="34" charset="0"/>
              </a:rPr>
              <a:t>Can live up to 200 years! Matures at 20-30 yrs</a:t>
            </a:r>
          </a:p>
          <a:p>
            <a:r>
              <a:rPr lang="en-US" sz="2400">
                <a:latin typeface="Calibri" panose="020F0502020204030204" pitchFamily="34" charset="0"/>
                <a:cs typeface="Calibri" panose="020F0502020204030204" pitchFamily="34" charset="0"/>
              </a:rPr>
              <a:t>Fished via trawling, originally thought to have only a 30-year lifespan</a:t>
            </a:r>
          </a:p>
          <a:p>
            <a:r>
              <a:rPr lang="en-US" sz="2400">
                <a:solidFill>
                  <a:srgbClr val="2021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Annual global catches began in 1979 and increased to over 90,000 tons in the late 1980s.</a:t>
            </a:r>
          </a:p>
          <a:p>
            <a:r>
              <a:rPr lang="en-US" sz="2400">
                <a:solidFill>
                  <a:srgbClr val="2021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High catch levels quickly decreased as stocks were fished down. By the late 1990s, three of the eight NZ orange roughy fisheries had collapsed and were closed.</a:t>
            </a:r>
            <a:r>
              <a:rPr lang="en-US" sz="2400" baseline="30000">
                <a:solidFill>
                  <a:srgbClr val="3366C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sz="2400" baseline="30000" dirty="0">
              <a:solidFill>
                <a:srgbClr val="3366CC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DA9DF5B-ED21-C41F-1456-B7C9EC56A7A3}"/>
              </a:ext>
            </a:extLst>
          </p:cNvPr>
          <p:cNvSpPr/>
          <p:nvPr/>
        </p:nvSpPr>
        <p:spPr>
          <a:xfrm>
            <a:off x="441960" y="4175761"/>
            <a:ext cx="6167946" cy="26822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69995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0AED5E0-ADB5-ADB9-B5AD-63DC1394FE01}"/>
              </a:ext>
            </a:extLst>
          </p:cNvPr>
          <p:cNvSpPr txBox="1">
            <a:spLocks/>
          </p:cNvSpPr>
          <p:nvPr/>
        </p:nvSpPr>
        <p:spPr>
          <a:xfrm>
            <a:off x="441960" y="1478280"/>
            <a:ext cx="6167946" cy="53023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Found in deep waters of eastern Pacific (Chile), western Pacific (Australia/NZ), and southeastern Atlantic (Namibia to South Africa)</a:t>
            </a: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Can live up to 200 years! Matures at 20-30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yrs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Fished via trawling, originally thought to have only a 30-year lifespan</a:t>
            </a:r>
          </a:p>
          <a:p>
            <a:r>
              <a:rPr lang="en-US" sz="2400" dirty="0">
                <a:solidFill>
                  <a:srgbClr val="2021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Annual global catches began in 1979 and increased to over 90,000 tons in the late 1980s.</a:t>
            </a:r>
          </a:p>
          <a:p>
            <a:r>
              <a:rPr lang="en-US" sz="2400" dirty="0">
                <a:solidFill>
                  <a:srgbClr val="2021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High catch levels quickly decreased as stocks were fished down. By the late 1990s, three of the eight NZ orange </a:t>
            </a:r>
            <a:r>
              <a:rPr lang="en-US" sz="2400" dirty="0" err="1">
                <a:solidFill>
                  <a:srgbClr val="2021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roughy</a:t>
            </a:r>
            <a:r>
              <a:rPr lang="en-US" sz="2400" dirty="0">
                <a:solidFill>
                  <a:srgbClr val="2021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fisheries had collapsed and were closed.</a:t>
            </a:r>
            <a:r>
              <a:rPr lang="en-US" sz="2400" baseline="30000" dirty="0">
                <a:solidFill>
                  <a:srgbClr val="3366C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375B1D3-9640-C7CF-37B8-09E8D28859FD}"/>
              </a:ext>
            </a:extLst>
          </p:cNvPr>
          <p:cNvSpPr txBox="1">
            <a:spLocks/>
          </p:cNvSpPr>
          <p:nvPr/>
        </p:nvSpPr>
        <p:spPr>
          <a:xfrm>
            <a:off x="838200" y="12987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Case Study: Orange </a:t>
            </a:r>
            <a:r>
              <a:rPr lang="en-US" dirty="0" err="1"/>
              <a:t>Roughy</a:t>
            </a:r>
            <a:endParaRPr lang="en-US" dirty="0"/>
          </a:p>
        </p:txBody>
      </p:sp>
      <p:pic>
        <p:nvPicPr>
          <p:cNvPr id="6" name="Picture 2" descr="Orange Worldwide Catches">
            <a:extLst>
              <a:ext uri="{FF2B5EF4-FFF2-40B4-BE49-F238E27FC236}">
                <a16:creationId xmlns:a16="http://schemas.microsoft.com/office/drawing/2014/main" id="{794E8C68-0462-17DB-D167-5D8CB92E25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9309" y="2059397"/>
            <a:ext cx="5462691" cy="4140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C71D2CB-BD4C-94BB-1588-5E5C5CBBF4ED}"/>
              </a:ext>
            </a:extLst>
          </p:cNvPr>
          <p:cNvSpPr/>
          <p:nvPr/>
        </p:nvSpPr>
        <p:spPr>
          <a:xfrm>
            <a:off x="441960" y="5361341"/>
            <a:ext cx="6167946" cy="14966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Orange Roughy - Good Fish Bad Fish">
            <a:extLst>
              <a:ext uri="{FF2B5EF4-FFF2-40B4-BE49-F238E27FC236}">
                <a16:creationId xmlns:a16="http://schemas.microsoft.com/office/drawing/2014/main" id="{3BD8CF8B-77AF-2811-B682-FF1146BFEA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6360" y="112070"/>
            <a:ext cx="3215640" cy="1339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389594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22B8F9-E6C2-FA1E-CAE9-981FE121D0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1960" y="1478280"/>
            <a:ext cx="6167946" cy="5302379"/>
          </a:xfrm>
        </p:spPr>
        <p:txBody>
          <a:bodyPr>
            <a:no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Found in deep waters of eastern Pacific (Chile), western Pacific (Australia/NZ), and southeastern Atlantic (Namibia to South Africa)</a:t>
            </a: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Can live up to 200 years! Matures at 20-30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yrs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Fished via trawling, originally thought to have only a 30-year lifespan</a:t>
            </a:r>
          </a:p>
          <a:p>
            <a:r>
              <a:rPr lang="en-US" sz="2400" b="0" i="0" dirty="0">
                <a:solidFill>
                  <a:srgbClr val="2021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Annual global catches began in 1979 and increased to over 90,000 tons in the late 1980s.</a:t>
            </a:r>
          </a:p>
          <a:p>
            <a:r>
              <a:rPr lang="en-US" sz="2400" b="0" i="0" dirty="0">
                <a:solidFill>
                  <a:srgbClr val="2021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High catch levels quickly decreased as stocks were fished down. By the late 1990s, three of the eight NZ orange </a:t>
            </a:r>
            <a:r>
              <a:rPr lang="en-US" sz="2400" b="0" i="0" dirty="0" err="1">
                <a:solidFill>
                  <a:srgbClr val="2021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roughy</a:t>
            </a:r>
            <a:r>
              <a:rPr lang="en-US" sz="2400" b="0" i="0" dirty="0">
                <a:solidFill>
                  <a:srgbClr val="2021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fisheries had collapsed and were closed.</a:t>
            </a:r>
            <a:r>
              <a:rPr lang="en-US" sz="2400" b="0" i="0" u="none" strike="noStrike" baseline="30000" dirty="0">
                <a:solidFill>
                  <a:srgbClr val="3366CC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375B1D3-9640-C7CF-37B8-09E8D28859FD}"/>
              </a:ext>
            </a:extLst>
          </p:cNvPr>
          <p:cNvSpPr txBox="1">
            <a:spLocks/>
          </p:cNvSpPr>
          <p:nvPr/>
        </p:nvSpPr>
        <p:spPr>
          <a:xfrm>
            <a:off x="838200" y="12987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Case Study: Orange </a:t>
            </a:r>
            <a:r>
              <a:rPr lang="en-US" dirty="0" err="1"/>
              <a:t>Roughy</a:t>
            </a:r>
            <a:endParaRPr lang="en-US" dirty="0"/>
          </a:p>
        </p:txBody>
      </p:sp>
      <p:pic>
        <p:nvPicPr>
          <p:cNvPr id="6" name="Picture 2" descr="Orange Worldwide Catches">
            <a:extLst>
              <a:ext uri="{FF2B5EF4-FFF2-40B4-BE49-F238E27FC236}">
                <a16:creationId xmlns:a16="http://schemas.microsoft.com/office/drawing/2014/main" id="{794E8C68-0462-17DB-D167-5D8CB92E25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9309" y="2059397"/>
            <a:ext cx="5462691" cy="4140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 descr="Orange Roughy - Good Fish Bad Fish">
            <a:extLst>
              <a:ext uri="{FF2B5EF4-FFF2-40B4-BE49-F238E27FC236}">
                <a16:creationId xmlns:a16="http://schemas.microsoft.com/office/drawing/2014/main" id="{84B39224-CEA2-985D-1524-574021A09A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6360" y="112070"/>
            <a:ext cx="3215640" cy="1339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145521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9B51408-E60A-5C67-FFC3-6B1B956581B5}"/>
              </a:ext>
            </a:extLst>
          </p:cNvPr>
          <p:cNvSpPr txBox="1"/>
          <p:nvPr/>
        </p:nvSpPr>
        <p:spPr>
          <a:xfrm>
            <a:off x="1010408" y="1377252"/>
            <a:ext cx="9886191" cy="3908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i="1" dirty="0">
                <a:latin typeface="Calibri" panose="020F0502020204030204" pitchFamily="34" charset="0"/>
                <a:cs typeface="Calibri" panose="020F0502020204030204" pitchFamily="34" charset="0"/>
              </a:rPr>
              <a:t>r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en-US" sz="3200" i="1" dirty="0">
                <a:latin typeface="Calibri" panose="020F0502020204030204" pitchFamily="34" charset="0"/>
                <a:cs typeface="Calibri" panose="020F0502020204030204" pitchFamily="34" charset="0"/>
              </a:rPr>
              <a:t>K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 and N are difficult to measure.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Many harvesting models neglect population structure.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Simple harvesting models assume constant harvest.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MSY fails to acknowledge the reality of overfishing.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Because of the </a:t>
            </a:r>
            <a:r>
              <a:rPr lang="en-US" sz="32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semi-stable equilibrium 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at MSY, small (natural) decreases in N can be devastating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environmental </a:t>
            </a:r>
            <a:r>
              <a:rPr lang="en-US" sz="28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stochasticity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demographic </a:t>
            </a:r>
            <a:r>
              <a:rPr lang="en-US" sz="28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stochasticity</a:t>
            </a: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AA0BF64-7FFE-A340-3396-59CEB259F0F2}"/>
                  </a:ext>
                </a:extLst>
              </p:cNvPr>
              <p:cNvSpPr txBox="1"/>
              <p:nvPr/>
            </p:nvSpPr>
            <p:spPr>
              <a:xfrm>
                <a:off x="7919935" y="5594955"/>
                <a:ext cx="4001311" cy="88626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𝑑𝑁</m:t>
                          </m:r>
                        </m:num>
                        <m:den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𝑟𝑁</m:t>
                      </m:r>
                      <m:d>
                        <m:dPr>
                          <m:ctrlPr>
                            <a:rPr lang="en-US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num>
                            <m:den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den>
                          </m:f>
                        </m:e>
                      </m:d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𝐻</m:t>
                      </m:r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AA0BF64-7FFE-A340-3396-59CEB259F0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9935" y="5594955"/>
                <a:ext cx="4001311" cy="886268"/>
              </a:xfrm>
              <a:prstGeom prst="rect">
                <a:avLst/>
              </a:prstGeom>
              <a:blipFill>
                <a:blip r:embed="rId3"/>
                <a:stretch>
                  <a:fillRect t="-1408" b="-126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AC94FB51-4023-E93D-EF37-6E93803F526F}"/>
              </a:ext>
            </a:extLst>
          </p:cNvPr>
          <p:cNvSpPr/>
          <p:nvPr/>
        </p:nvSpPr>
        <p:spPr>
          <a:xfrm>
            <a:off x="1010408" y="1922397"/>
            <a:ext cx="9688071" cy="32356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E5C072D-5690-A54B-A4B1-5E65B7BBD68E}"/>
              </a:ext>
            </a:extLst>
          </p:cNvPr>
          <p:cNvSpPr txBox="1">
            <a:spLocks/>
          </p:cNvSpPr>
          <p:nvPr/>
        </p:nvSpPr>
        <p:spPr>
          <a:xfrm>
            <a:off x="0" y="129873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The case of the orange </a:t>
            </a:r>
            <a:r>
              <a:rPr lang="en-US" dirty="0" err="1"/>
              <a:t>roughy</a:t>
            </a:r>
            <a:r>
              <a:rPr lang="en-US" dirty="0"/>
              <a:t> highlights many of the </a:t>
            </a:r>
            <a:r>
              <a:rPr lang="en-US" b="1" dirty="0">
                <a:solidFill>
                  <a:srgbClr val="C00000"/>
                </a:solidFill>
              </a:rPr>
              <a:t>inherent problems with MSY</a:t>
            </a:r>
          </a:p>
        </p:txBody>
      </p:sp>
      <p:pic>
        <p:nvPicPr>
          <p:cNvPr id="12" name="Picture 11" descr="Orange Roughy - Good Fish Bad Fish">
            <a:extLst>
              <a:ext uri="{FF2B5EF4-FFF2-40B4-BE49-F238E27FC236}">
                <a16:creationId xmlns:a16="http://schemas.microsoft.com/office/drawing/2014/main" id="{539F1077-C99D-0581-4743-FA85BB478E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6360" y="112070"/>
            <a:ext cx="3215640" cy="1339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439462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9B51408-E60A-5C67-FFC3-6B1B956581B5}"/>
              </a:ext>
            </a:extLst>
          </p:cNvPr>
          <p:cNvSpPr txBox="1"/>
          <p:nvPr/>
        </p:nvSpPr>
        <p:spPr>
          <a:xfrm>
            <a:off x="1010408" y="1377252"/>
            <a:ext cx="9886191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i="1" dirty="0">
                <a:latin typeface="Calibri" panose="020F0502020204030204" pitchFamily="34" charset="0"/>
                <a:cs typeface="Calibri" panose="020F0502020204030204" pitchFamily="34" charset="0"/>
              </a:rPr>
              <a:t>r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en-US" sz="3200" i="1" dirty="0">
                <a:latin typeface="Calibri" panose="020F0502020204030204" pitchFamily="34" charset="0"/>
                <a:cs typeface="Calibri" panose="020F0502020204030204" pitchFamily="34" charset="0"/>
              </a:rPr>
              <a:t>K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 and N are difficult to measure.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Many harvesting models neglect population structure or model only a single species in isolation.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or model only a single species in isolation.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Simple harvesting models assume constant harvest.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MSY fails to acknowledge the reality of overfishing.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Because of the </a:t>
            </a:r>
            <a:r>
              <a:rPr lang="en-US" sz="32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semi-stable equilibrium 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at MSY, small (natural) decreases in N can be devastating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environmental </a:t>
            </a:r>
            <a:r>
              <a:rPr lang="en-US" sz="28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stochasticity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demographic </a:t>
            </a:r>
            <a:r>
              <a:rPr lang="en-US" sz="28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stochasticity</a:t>
            </a: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C94FB51-4023-E93D-EF37-6E93803F526F}"/>
              </a:ext>
            </a:extLst>
          </p:cNvPr>
          <p:cNvSpPr/>
          <p:nvPr/>
        </p:nvSpPr>
        <p:spPr>
          <a:xfrm>
            <a:off x="1010408" y="2860835"/>
            <a:ext cx="9688071" cy="27341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E5C072D-5690-A54B-A4B1-5E65B7BBD68E}"/>
              </a:ext>
            </a:extLst>
          </p:cNvPr>
          <p:cNvSpPr txBox="1">
            <a:spLocks/>
          </p:cNvSpPr>
          <p:nvPr/>
        </p:nvSpPr>
        <p:spPr>
          <a:xfrm>
            <a:off x="0" y="129873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The case of the orange </a:t>
            </a:r>
            <a:r>
              <a:rPr lang="en-US" dirty="0" err="1"/>
              <a:t>roughy</a:t>
            </a:r>
            <a:r>
              <a:rPr lang="en-US" dirty="0"/>
              <a:t> highlights many of the </a:t>
            </a:r>
            <a:r>
              <a:rPr lang="en-US" b="1" dirty="0">
                <a:solidFill>
                  <a:srgbClr val="C00000"/>
                </a:solidFill>
              </a:rPr>
              <a:t>inherent problems with MSY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E741F59-1518-C928-0C3B-EB0ADB7D81A5}"/>
              </a:ext>
            </a:extLst>
          </p:cNvPr>
          <p:cNvSpPr/>
          <p:nvPr/>
        </p:nvSpPr>
        <p:spPr>
          <a:xfrm>
            <a:off x="1109467" y="3329579"/>
            <a:ext cx="9688071" cy="29413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A8B3908-2594-56DE-0148-1892C93019A1}"/>
                  </a:ext>
                </a:extLst>
              </p:cNvPr>
              <p:cNvSpPr txBox="1"/>
              <p:nvPr/>
            </p:nvSpPr>
            <p:spPr>
              <a:xfrm>
                <a:off x="7919935" y="5594955"/>
                <a:ext cx="4001311" cy="88626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𝑑𝑁</m:t>
                          </m:r>
                        </m:num>
                        <m:den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𝑟𝑁</m:t>
                      </m:r>
                      <m:d>
                        <m:dPr>
                          <m:ctrlPr>
                            <a:rPr lang="en-US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num>
                            <m:den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den>
                          </m:f>
                        </m:e>
                      </m:d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𝐻</m:t>
                      </m:r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A8B3908-2594-56DE-0148-1892C93019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9935" y="5594955"/>
                <a:ext cx="4001311" cy="886268"/>
              </a:xfrm>
              <a:prstGeom prst="rect">
                <a:avLst/>
              </a:prstGeom>
              <a:blipFill>
                <a:blip r:embed="rId4"/>
                <a:stretch>
                  <a:fillRect t="-1408" b="-126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Orange Roughy - Good Fish Bad Fish">
            <a:extLst>
              <a:ext uri="{FF2B5EF4-FFF2-40B4-BE49-F238E27FC236}">
                <a16:creationId xmlns:a16="http://schemas.microsoft.com/office/drawing/2014/main" id="{FD9354C8-AA26-3FC4-70F3-F9D7ED84C5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6360" y="112070"/>
            <a:ext cx="3215640" cy="1339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51252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9B51408-E60A-5C67-FFC3-6B1B956581B5}"/>
              </a:ext>
            </a:extLst>
          </p:cNvPr>
          <p:cNvSpPr txBox="1"/>
          <p:nvPr/>
        </p:nvSpPr>
        <p:spPr>
          <a:xfrm>
            <a:off x="1010408" y="1377252"/>
            <a:ext cx="9886191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i="1" dirty="0">
                <a:latin typeface="Calibri" panose="020F0502020204030204" pitchFamily="34" charset="0"/>
                <a:cs typeface="Calibri" panose="020F0502020204030204" pitchFamily="34" charset="0"/>
              </a:rPr>
              <a:t>r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en-US" sz="3200" i="1" dirty="0">
                <a:latin typeface="Calibri" panose="020F0502020204030204" pitchFamily="34" charset="0"/>
                <a:cs typeface="Calibri" panose="020F0502020204030204" pitchFamily="34" charset="0"/>
              </a:rPr>
              <a:t>K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 and N are difficult to measure.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Many harvesting models neglect population structure or model only a single species in isolation.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Simple harvesting models assume constant harvest.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MSY fails to acknowledge the reality of overfishing.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Because of the </a:t>
            </a:r>
            <a:r>
              <a:rPr lang="en-US" sz="32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semi-stable equilibrium 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at MSY, small (natural) decreases in N can be devastating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environmental </a:t>
            </a:r>
            <a:r>
              <a:rPr lang="en-US" sz="28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stochasticity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demographic </a:t>
            </a:r>
            <a:r>
              <a:rPr lang="en-US" sz="28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stochasticity</a:t>
            </a: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C94FB51-4023-E93D-EF37-6E93803F526F}"/>
              </a:ext>
            </a:extLst>
          </p:cNvPr>
          <p:cNvSpPr/>
          <p:nvPr/>
        </p:nvSpPr>
        <p:spPr>
          <a:xfrm>
            <a:off x="1010408" y="3950195"/>
            <a:ext cx="9688071" cy="16447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E5C072D-5690-A54B-A4B1-5E65B7BBD68E}"/>
              </a:ext>
            </a:extLst>
          </p:cNvPr>
          <p:cNvSpPr txBox="1">
            <a:spLocks/>
          </p:cNvSpPr>
          <p:nvPr/>
        </p:nvSpPr>
        <p:spPr>
          <a:xfrm>
            <a:off x="0" y="129873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The case of the orange </a:t>
            </a:r>
            <a:r>
              <a:rPr lang="en-US" dirty="0" err="1"/>
              <a:t>roughy</a:t>
            </a:r>
            <a:r>
              <a:rPr lang="en-US" dirty="0"/>
              <a:t> highlights many of the </a:t>
            </a:r>
            <a:r>
              <a:rPr lang="en-US" b="1" dirty="0">
                <a:solidFill>
                  <a:srgbClr val="C00000"/>
                </a:solidFill>
              </a:rPr>
              <a:t>inherent problems with MSY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E741F59-1518-C928-0C3B-EB0ADB7D81A5}"/>
              </a:ext>
            </a:extLst>
          </p:cNvPr>
          <p:cNvSpPr/>
          <p:nvPr/>
        </p:nvSpPr>
        <p:spPr>
          <a:xfrm>
            <a:off x="1109467" y="3429001"/>
            <a:ext cx="9688071" cy="28418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A8B3908-2594-56DE-0148-1892C93019A1}"/>
                  </a:ext>
                </a:extLst>
              </p:cNvPr>
              <p:cNvSpPr txBox="1"/>
              <p:nvPr/>
            </p:nvSpPr>
            <p:spPr>
              <a:xfrm>
                <a:off x="7919935" y="5594955"/>
                <a:ext cx="4001311" cy="88626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𝑑𝑁</m:t>
                          </m:r>
                        </m:num>
                        <m:den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𝑟𝑁</m:t>
                      </m:r>
                      <m:d>
                        <m:dPr>
                          <m:ctrlPr>
                            <a:rPr lang="en-US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num>
                            <m:den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den>
                          </m:f>
                        </m:e>
                      </m:d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𝐻</m:t>
                      </m:r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A8B3908-2594-56DE-0148-1892C93019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9935" y="5594955"/>
                <a:ext cx="4001311" cy="886268"/>
              </a:xfrm>
              <a:prstGeom prst="rect">
                <a:avLst/>
              </a:prstGeom>
              <a:blipFill>
                <a:blip r:embed="rId4"/>
                <a:stretch>
                  <a:fillRect t="-1408" b="-126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Orange Roughy - Good Fish Bad Fish">
            <a:extLst>
              <a:ext uri="{FF2B5EF4-FFF2-40B4-BE49-F238E27FC236}">
                <a16:creationId xmlns:a16="http://schemas.microsoft.com/office/drawing/2014/main" id="{3C5F4427-7DCE-5469-AB9F-B55383E169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6360" y="112070"/>
            <a:ext cx="3215640" cy="1339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904652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9B51408-E60A-5C67-FFC3-6B1B956581B5}"/>
              </a:ext>
            </a:extLst>
          </p:cNvPr>
          <p:cNvSpPr txBox="1"/>
          <p:nvPr/>
        </p:nvSpPr>
        <p:spPr>
          <a:xfrm>
            <a:off x="1010408" y="1377252"/>
            <a:ext cx="9886191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i="1" dirty="0">
                <a:latin typeface="Calibri" panose="020F0502020204030204" pitchFamily="34" charset="0"/>
                <a:cs typeface="Calibri" panose="020F0502020204030204" pitchFamily="34" charset="0"/>
              </a:rPr>
              <a:t>r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en-US" sz="3200" i="1" dirty="0">
                <a:latin typeface="Calibri" panose="020F0502020204030204" pitchFamily="34" charset="0"/>
                <a:cs typeface="Calibri" panose="020F0502020204030204" pitchFamily="34" charset="0"/>
              </a:rPr>
              <a:t>K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 and N are difficult to measure.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Many harvesting models neglect population structure or model only a single species in isolation.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Simple harvesting models assume constant harvest.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MSY fails to acknowledge the reality of </a:t>
            </a:r>
            <a:r>
              <a:rPr lang="en-US" sz="32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overfishing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Because of the </a:t>
            </a:r>
            <a:r>
              <a:rPr lang="en-US" sz="32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semi-stable equilibrium 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at MSY, small (natural) decreases in N can be devastating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environmental </a:t>
            </a:r>
            <a:r>
              <a:rPr lang="en-US" sz="28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stochasticity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demographic </a:t>
            </a:r>
            <a:r>
              <a:rPr lang="en-US" sz="28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stochasticity</a:t>
            </a: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C94FB51-4023-E93D-EF37-6E93803F526F}"/>
              </a:ext>
            </a:extLst>
          </p:cNvPr>
          <p:cNvSpPr/>
          <p:nvPr/>
        </p:nvSpPr>
        <p:spPr>
          <a:xfrm>
            <a:off x="1010408" y="3950195"/>
            <a:ext cx="9688071" cy="16447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E5C072D-5690-A54B-A4B1-5E65B7BBD68E}"/>
              </a:ext>
            </a:extLst>
          </p:cNvPr>
          <p:cNvSpPr txBox="1">
            <a:spLocks/>
          </p:cNvSpPr>
          <p:nvPr/>
        </p:nvSpPr>
        <p:spPr>
          <a:xfrm>
            <a:off x="0" y="129873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The case of the orange </a:t>
            </a:r>
            <a:r>
              <a:rPr lang="en-US" dirty="0" err="1"/>
              <a:t>roughy</a:t>
            </a:r>
            <a:r>
              <a:rPr lang="en-US" dirty="0"/>
              <a:t> highlights many of the </a:t>
            </a:r>
            <a:r>
              <a:rPr lang="en-US" b="1" dirty="0">
                <a:solidFill>
                  <a:srgbClr val="C00000"/>
                </a:solidFill>
              </a:rPr>
              <a:t>inherent problems with MSY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E741F59-1518-C928-0C3B-EB0ADB7D81A5}"/>
              </a:ext>
            </a:extLst>
          </p:cNvPr>
          <p:cNvSpPr/>
          <p:nvPr/>
        </p:nvSpPr>
        <p:spPr>
          <a:xfrm>
            <a:off x="1109467" y="4108215"/>
            <a:ext cx="9688071" cy="21626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A8B3908-2594-56DE-0148-1892C93019A1}"/>
                  </a:ext>
                </a:extLst>
              </p:cNvPr>
              <p:cNvSpPr txBox="1"/>
              <p:nvPr/>
            </p:nvSpPr>
            <p:spPr>
              <a:xfrm>
                <a:off x="7919935" y="5594955"/>
                <a:ext cx="4001311" cy="88626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𝑑𝑁</m:t>
                          </m:r>
                        </m:num>
                        <m:den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𝑟𝑁</m:t>
                      </m:r>
                      <m:d>
                        <m:dPr>
                          <m:ctrlPr>
                            <a:rPr lang="en-US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num>
                            <m:den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den>
                          </m:f>
                        </m:e>
                      </m:d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𝐻</m:t>
                      </m:r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A8B3908-2594-56DE-0148-1892C93019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9935" y="5594955"/>
                <a:ext cx="4001311" cy="886268"/>
              </a:xfrm>
              <a:prstGeom prst="rect">
                <a:avLst/>
              </a:prstGeom>
              <a:blipFill>
                <a:blip r:embed="rId4"/>
                <a:stretch>
                  <a:fillRect t="-1408" b="-126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Orange Roughy - Good Fish Bad Fish">
            <a:extLst>
              <a:ext uri="{FF2B5EF4-FFF2-40B4-BE49-F238E27FC236}">
                <a16:creationId xmlns:a16="http://schemas.microsoft.com/office/drawing/2014/main" id="{92E30847-9749-09E5-B144-C46A05499B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6360" y="112070"/>
            <a:ext cx="3215640" cy="1339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115340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0A832F4E-93EF-CBE2-EAB4-0C0D765E28AE}"/>
              </a:ext>
            </a:extLst>
          </p:cNvPr>
          <p:cNvSpPr txBox="1">
            <a:spLocks/>
          </p:cNvSpPr>
          <p:nvPr/>
        </p:nvSpPr>
        <p:spPr>
          <a:xfrm>
            <a:off x="6096000" y="1536064"/>
            <a:ext cx="5897880" cy="5321936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Tragedy of the Commons: A situation in which </a:t>
            </a:r>
            <a:r>
              <a:rPr lang="en-US" dirty="0">
                <a:solidFill>
                  <a:srgbClr val="202122"/>
                </a:solidFill>
              </a:rPr>
              <a:t>individual users, who have open access to a common pool resource, cause depletion of the resource through their uncoordinated actions.</a:t>
            </a:r>
          </a:p>
          <a:p>
            <a:pPr lvl="1"/>
            <a:r>
              <a:rPr lang="en-US" dirty="0">
                <a:solidFill>
                  <a:srgbClr val="202122"/>
                </a:solidFill>
              </a:rPr>
              <a:t>Idea was popularized by ecologist Garret Hardin in 1968, a Malthus-like reference to the overpopulation of the Earth</a:t>
            </a:r>
          </a:p>
          <a:p>
            <a:r>
              <a:rPr lang="en-US" dirty="0">
                <a:solidFill>
                  <a:srgbClr val="202122"/>
                </a:solidFill>
              </a:rPr>
              <a:t>Fisheries provide a classic example of Tragedy of the Commons because property rights are incomplete and access is open.</a:t>
            </a:r>
          </a:p>
          <a:p>
            <a:r>
              <a:rPr lang="en-US" dirty="0">
                <a:solidFill>
                  <a:srgbClr val="202122"/>
                </a:solidFill>
              </a:rPr>
              <a:t>Many examples of fisheries collapse: </a:t>
            </a:r>
          </a:p>
          <a:p>
            <a:pPr lvl="1"/>
            <a:r>
              <a:rPr lang="en-US" dirty="0">
                <a:solidFill>
                  <a:srgbClr val="202122"/>
                </a:solidFill>
              </a:rPr>
              <a:t>Sturgeon in Caspian sea in 2000s</a:t>
            </a:r>
          </a:p>
          <a:p>
            <a:pPr lvl="1"/>
            <a:r>
              <a:rPr lang="en-US" dirty="0">
                <a:solidFill>
                  <a:srgbClr val="202122"/>
                </a:solidFill>
              </a:rPr>
              <a:t>Atlantic cod in Canada &amp; elsewhere in 1990s</a:t>
            </a:r>
          </a:p>
          <a:p>
            <a:pPr lvl="1"/>
            <a:r>
              <a:rPr lang="en-US" dirty="0">
                <a:solidFill>
                  <a:srgbClr val="202122"/>
                </a:solidFill>
              </a:rPr>
              <a:t>Orange </a:t>
            </a:r>
            <a:r>
              <a:rPr lang="en-US" dirty="0" err="1">
                <a:solidFill>
                  <a:srgbClr val="202122"/>
                </a:solidFill>
              </a:rPr>
              <a:t>roughy</a:t>
            </a:r>
            <a:r>
              <a:rPr lang="en-US" dirty="0">
                <a:solidFill>
                  <a:srgbClr val="202122"/>
                </a:solidFill>
              </a:rPr>
              <a:t> in NZ in 1990s</a:t>
            </a:r>
          </a:p>
          <a:p>
            <a:r>
              <a:rPr lang="en-US" dirty="0">
                <a:solidFill>
                  <a:srgbClr val="202122"/>
                </a:solidFill>
              </a:rPr>
              <a:t>Despite its dangers, MSY is still highlight as a policy in many international treaties.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343A50-75A6-873F-7AAA-54EF83E552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Overfishing</a:t>
            </a:r>
            <a:r>
              <a:rPr lang="en-US" dirty="0"/>
              <a:t>: A Tragedy of the Commons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26FED2A0-8FC1-B523-B5DA-2D1EBBFC5F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364" y="1536065"/>
            <a:ext cx="5089636" cy="3186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9113B99-71A8-C31B-DDC2-A6A8BEC685FC}"/>
              </a:ext>
            </a:extLst>
          </p:cNvPr>
          <p:cNvSpPr/>
          <p:nvPr/>
        </p:nvSpPr>
        <p:spPr>
          <a:xfrm>
            <a:off x="6096000" y="3672840"/>
            <a:ext cx="6096000" cy="28200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10903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35F7676-8193-7B56-2321-8BAD23F41337}"/>
              </a:ext>
            </a:extLst>
          </p:cNvPr>
          <p:cNvSpPr txBox="1">
            <a:spLocks/>
          </p:cNvSpPr>
          <p:nvPr/>
        </p:nvSpPr>
        <p:spPr>
          <a:xfrm>
            <a:off x="6096000" y="1536064"/>
            <a:ext cx="5897880" cy="5321936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Tragedy of the Commons: A situation in which </a:t>
            </a:r>
            <a:r>
              <a:rPr lang="en-US" dirty="0">
                <a:solidFill>
                  <a:srgbClr val="202122"/>
                </a:solidFill>
              </a:rPr>
              <a:t>individual users, who have open access to a common pool resource, cause depletion of the resource through their uncoordinated actions.</a:t>
            </a:r>
          </a:p>
          <a:p>
            <a:pPr lvl="1"/>
            <a:r>
              <a:rPr lang="en-US" dirty="0">
                <a:solidFill>
                  <a:srgbClr val="202122"/>
                </a:solidFill>
              </a:rPr>
              <a:t>Idea was popularized by ecologist Garret Hardin in 1968, a Malthus-like reference to the overpopulation of the Earth</a:t>
            </a:r>
          </a:p>
          <a:p>
            <a:r>
              <a:rPr lang="en-US" dirty="0">
                <a:solidFill>
                  <a:srgbClr val="202122"/>
                </a:solidFill>
              </a:rPr>
              <a:t>Fisheries provide a classic example of Tragedy of the Commons because property rights are incomplete and access is open.</a:t>
            </a:r>
          </a:p>
          <a:p>
            <a:r>
              <a:rPr lang="en-US" dirty="0">
                <a:solidFill>
                  <a:srgbClr val="202122"/>
                </a:solidFill>
              </a:rPr>
              <a:t>Many examples of fisheries collapse: </a:t>
            </a:r>
          </a:p>
          <a:p>
            <a:pPr lvl="1"/>
            <a:r>
              <a:rPr lang="en-US" dirty="0">
                <a:solidFill>
                  <a:srgbClr val="202122"/>
                </a:solidFill>
              </a:rPr>
              <a:t>Sturgeon in Caspian sea in 2000s</a:t>
            </a:r>
          </a:p>
          <a:p>
            <a:pPr lvl="1"/>
            <a:r>
              <a:rPr lang="en-US" dirty="0">
                <a:solidFill>
                  <a:srgbClr val="202122"/>
                </a:solidFill>
              </a:rPr>
              <a:t>Atlantic cod in Canada &amp; elsewhere in 1990s</a:t>
            </a:r>
          </a:p>
          <a:p>
            <a:pPr lvl="1"/>
            <a:r>
              <a:rPr lang="en-US" dirty="0">
                <a:solidFill>
                  <a:srgbClr val="202122"/>
                </a:solidFill>
              </a:rPr>
              <a:t>Orange </a:t>
            </a:r>
            <a:r>
              <a:rPr lang="en-US" dirty="0" err="1">
                <a:solidFill>
                  <a:srgbClr val="202122"/>
                </a:solidFill>
              </a:rPr>
              <a:t>roughy</a:t>
            </a:r>
            <a:r>
              <a:rPr lang="en-US" dirty="0">
                <a:solidFill>
                  <a:srgbClr val="202122"/>
                </a:solidFill>
              </a:rPr>
              <a:t> in NZ in 1990s</a:t>
            </a:r>
          </a:p>
          <a:p>
            <a:r>
              <a:rPr lang="en-US" dirty="0">
                <a:solidFill>
                  <a:srgbClr val="202122"/>
                </a:solidFill>
              </a:rPr>
              <a:t>Despite its dangers, MSY is still highlight as a policy in many international treaties.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26FED2A0-8FC1-B523-B5DA-2D1EBBFC5F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364" y="1536065"/>
            <a:ext cx="5089636" cy="3186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7901F5F-E43E-3FF2-64EE-4BC0F7D3FC93}"/>
              </a:ext>
            </a:extLst>
          </p:cNvPr>
          <p:cNvSpPr/>
          <p:nvPr/>
        </p:nvSpPr>
        <p:spPr>
          <a:xfrm>
            <a:off x="6096000" y="5684520"/>
            <a:ext cx="6096000" cy="8083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99B5CB-F2D6-1186-27BA-4E9642C0DA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Overfishing</a:t>
            </a:r>
            <a:r>
              <a:rPr lang="en-US" dirty="0"/>
              <a:t>: A Tragedy of the Commons</a:t>
            </a:r>
          </a:p>
        </p:txBody>
      </p:sp>
    </p:spTree>
    <p:extLst>
      <p:ext uri="{BB962C8B-B14F-4D97-AF65-F5344CB8AC3E}">
        <p14:creationId xmlns:p14="http://schemas.microsoft.com/office/powerpoint/2010/main" val="40028339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DA717C-5091-AEB7-1C93-1CAD78F0A6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0026"/>
            <a:ext cx="10515600" cy="977293"/>
          </a:xfrm>
        </p:spPr>
        <p:txBody>
          <a:bodyPr/>
          <a:lstStyle/>
          <a:p>
            <a:r>
              <a:rPr lang="en-US" dirty="0"/>
              <a:t>Let’s recap a bit!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AD4A6D-B56C-A161-A29C-657A356214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230" y="1108954"/>
            <a:ext cx="11303540" cy="5690680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b="1" i="1" u="sng" dirty="0"/>
              <a:t>Ecology, generally</a:t>
            </a:r>
            <a:endParaRPr lang="en-US" b="1" u="sng" dirty="0"/>
          </a:p>
          <a:p>
            <a:r>
              <a:rPr lang="en-US" u="sng" dirty="0"/>
              <a:t>Ecology</a:t>
            </a:r>
            <a:r>
              <a:rPr lang="en-US" dirty="0"/>
              <a:t> is the study of organisms and their interactions with each other and the environment</a:t>
            </a:r>
          </a:p>
          <a:p>
            <a:r>
              <a:rPr lang="en-US" dirty="0"/>
              <a:t>We use models (especially population models) to formalize hypotheses about these interactions and test those hypotheses against data</a:t>
            </a:r>
          </a:p>
          <a:p>
            <a:r>
              <a:rPr lang="en-US" dirty="0"/>
              <a:t>We can ask questions at many ecological scales: individual, population, metapopulation, community, ecosystem</a:t>
            </a:r>
          </a:p>
          <a:p>
            <a:pPr marL="0" indent="0">
              <a:buNone/>
            </a:pPr>
            <a:r>
              <a:rPr lang="en-US" b="1" i="1" u="sng" dirty="0"/>
              <a:t>Population growth, specifically</a:t>
            </a:r>
          </a:p>
          <a:p>
            <a:r>
              <a:rPr lang="en-US" dirty="0"/>
              <a:t>We can model population growth as </a:t>
            </a:r>
            <a:r>
              <a:rPr lang="en-US" u="sng" dirty="0"/>
              <a:t>geometric</a:t>
            </a:r>
            <a:r>
              <a:rPr lang="en-US" dirty="0"/>
              <a:t> in discrete time or </a:t>
            </a:r>
            <a:r>
              <a:rPr lang="en-US" u="sng" dirty="0"/>
              <a:t>exponential</a:t>
            </a:r>
            <a:r>
              <a:rPr lang="en-US" dirty="0"/>
              <a:t> in continuous time</a:t>
            </a:r>
          </a:p>
          <a:p>
            <a:r>
              <a:rPr lang="en-US" u="sng" dirty="0"/>
              <a:t>Logistic growth</a:t>
            </a:r>
            <a:r>
              <a:rPr lang="en-US" dirty="0"/>
              <a:t> models describe density-dependent growth rates that limit population growth at some specified carrying capacity</a:t>
            </a:r>
          </a:p>
          <a:p>
            <a:r>
              <a:rPr lang="en-US" dirty="0"/>
              <a:t>Logistic growth models imply a stable </a:t>
            </a:r>
            <a:r>
              <a:rPr lang="en-US" u="sng" dirty="0"/>
              <a:t>equilibrium</a:t>
            </a:r>
            <a:r>
              <a:rPr lang="en-US" dirty="0"/>
              <a:t> where the population size (N) is equal to the carrying capacity (K)</a:t>
            </a:r>
          </a:p>
          <a:p>
            <a:r>
              <a:rPr lang="en-US" dirty="0"/>
              <a:t>Despite the dire predictions of Malthus in the late 1700s, most human populations do not appear to yet be approaching carrying capacity</a:t>
            </a:r>
            <a:endParaRPr lang="en-US" u="sng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1420729-AFFD-7660-BC10-2524FB52C95B}"/>
              </a:ext>
            </a:extLst>
          </p:cNvPr>
          <p:cNvSpPr/>
          <p:nvPr/>
        </p:nvSpPr>
        <p:spPr>
          <a:xfrm>
            <a:off x="230870" y="3429001"/>
            <a:ext cx="11516900" cy="3429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23954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2BBBF6B-FDA9-CB7D-545C-759435C884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760" y="1487328"/>
            <a:ext cx="6172200" cy="5370672"/>
          </a:xfrm>
        </p:spPr>
        <p:txBody>
          <a:bodyPr>
            <a:normAutofit fontScale="85000" lnSpcReduction="10000"/>
          </a:bodyPr>
          <a:lstStyle/>
          <a:p>
            <a:r>
              <a:rPr lang="en-US" sz="3100" dirty="0">
                <a:solidFill>
                  <a:srgbClr val="202122"/>
                </a:solidFill>
              </a:rPr>
              <a:t>International management of fisheries has been attempted through government coordination to set a </a:t>
            </a:r>
            <a:r>
              <a:rPr lang="en-US" sz="3100" b="1" dirty="0">
                <a:solidFill>
                  <a:srgbClr val="C00000"/>
                </a:solidFill>
              </a:rPr>
              <a:t>Total Allowable Catch (TAC) </a:t>
            </a:r>
            <a:r>
              <a:rPr lang="en-US" sz="3100" dirty="0">
                <a:solidFill>
                  <a:srgbClr val="202122"/>
                </a:solidFill>
              </a:rPr>
              <a:t>for each fishery each year.</a:t>
            </a:r>
          </a:p>
          <a:p>
            <a:pPr lvl="1"/>
            <a:r>
              <a:rPr lang="en-US" sz="2600" dirty="0">
                <a:solidFill>
                  <a:srgbClr val="202122"/>
                </a:solidFill>
              </a:rPr>
              <a:t>This practice can lead to intense pressure to fish all at once at the season’s opening, sometimes overshooting the TAC.</a:t>
            </a:r>
          </a:p>
          <a:p>
            <a:pPr lvl="1"/>
            <a:r>
              <a:rPr lang="en-US" sz="2600" dirty="0">
                <a:solidFill>
                  <a:srgbClr val="202122"/>
                </a:solidFill>
              </a:rPr>
              <a:t>This challenge can be mitigated by the use of </a:t>
            </a:r>
            <a:r>
              <a:rPr lang="en-US" sz="2600" b="1" dirty="0">
                <a:solidFill>
                  <a:srgbClr val="C00000"/>
                </a:solidFill>
              </a:rPr>
              <a:t>Individual Fishing Quotas (IFQs)</a:t>
            </a:r>
            <a:r>
              <a:rPr lang="en-US" sz="2600" dirty="0">
                <a:solidFill>
                  <a:srgbClr val="202122"/>
                </a:solidFill>
              </a:rPr>
              <a:t> or </a:t>
            </a:r>
            <a:r>
              <a:rPr lang="en-US" sz="2600" b="1" dirty="0">
                <a:solidFill>
                  <a:srgbClr val="C00000"/>
                </a:solidFill>
              </a:rPr>
              <a:t>Individual Transferrable Quotas (ITQs)</a:t>
            </a:r>
            <a:r>
              <a:rPr lang="en-US" sz="2600" dirty="0">
                <a:solidFill>
                  <a:srgbClr val="202122"/>
                </a:solidFill>
              </a:rPr>
              <a:t>, but allocation is still an issue.</a:t>
            </a:r>
          </a:p>
          <a:p>
            <a:r>
              <a:rPr lang="en-US" sz="3100" dirty="0">
                <a:solidFill>
                  <a:srgbClr val="202122"/>
                </a:solidFill>
              </a:rPr>
              <a:t>The work of Elinor Ostrom showed that some of these challenges can be overcome when the limits of a resource are clearly defined, when the group of stakeholders is small, and when communication is high.</a:t>
            </a:r>
          </a:p>
        </p:txBody>
      </p:sp>
      <p:pic>
        <p:nvPicPr>
          <p:cNvPr id="1026" name="Picture 2" descr="Case Studies on the Effects of Transferable Fishing Rights on Fleet  Capacity and Concentration of Quota Ownership">
            <a:extLst>
              <a:ext uri="{FF2B5EF4-FFF2-40B4-BE49-F238E27FC236}">
                <a16:creationId xmlns:a16="http://schemas.microsoft.com/office/drawing/2014/main" id="{1DDF25B2-D6CB-8775-9AB9-3138B89363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1663700"/>
            <a:ext cx="5080000" cy="353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DCF68D6-C052-2B96-FFF8-8EE4A9F71B80}"/>
              </a:ext>
            </a:extLst>
          </p:cNvPr>
          <p:cNvSpPr/>
          <p:nvPr/>
        </p:nvSpPr>
        <p:spPr>
          <a:xfrm>
            <a:off x="365760" y="3733800"/>
            <a:ext cx="6096000" cy="2987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2844F8-6910-A209-D3EB-C86B6A9AE5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Overfishing</a:t>
            </a:r>
            <a:r>
              <a:rPr lang="en-US" dirty="0"/>
              <a:t>: A Tragedy of the Commons</a:t>
            </a:r>
          </a:p>
        </p:txBody>
      </p:sp>
    </p:spTree>
    <p:extLst>
      <p:ext uri="{BB962C8B-B14F-4D97-AF65-F5344CB8AC3E}">
        <p14:creationId xmlns:p14="http://schemas.microsoft.com/office/powerpoint/2010/main" val="370166707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2BBBF6B-FDA9-CB7D-545C-759435C884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760" y="1487328"/>
            <a:ext cx="6172200" cy="5370672"/>
          </a:xfrm>
        </p:spPr>
        <p:txBody>
          <a:bodyPr>
            <a:normAutofit fontScale="85000" lnSpcReduction="10000"/>
          </a:bodyPr>
          <a:lstStyle/>
          <a:p>
            <a:r>
              <a:rPr lang="en-US" sz="3100" dirty="0">
                <a:solidFill>
                  <a:srgbClr val="202122"/>
                </a:solidFill>
              </a:rPr>
              <a:t>International management of fisheries has been attempted through government coordination to set a </a:t>
            </a:r>
            <a:r>
              <a:rPr lang="en-US" sz="3100" b="1" dirty="0">
                <a:solidFill>
                  <a:srgbClr val="C00000"/>
                </a:solidFill>
              </a:rPr>
              <a:t>Total Allowable Catch (TAC) </a:t>
            </a:r>
            <a:r>
              <a:rPr lang="en-US" sz="3100" dirty="0">
                <a:solidFill>
                  <a:srgbClr val="202122"/>
                </a:solidFill>
              </a:rPr>
              <a:t>for each fishery each year.</a:t>
            </a:r>
          </a:p>
          <a:p>
            <a:pPr lvl="1"/>
            <a:r>
              <a:rPr lang="en-US" sz="2600" dirty="0">
                <a:solidFill>
                  <a:srgbClr val="202122"/>
                </a:solidFill>
              </a:rPr>
              <a:t>This practice can lead to intense pressure to fish all at once at the season’s opening, sometimes overshooting the TAC.</a:t>
            </a:r>
          </a:p>
          <a:p>
            <a:pPr lvl="1"/>
            <a:r>
              <a:rPr lang="en-US" sz="2600" dirty="0">
                <a:solidFill>
                  <a:srgbClr val="202122"/>
                </a:solidFill>
              </a:rPr>
              <a:t>This challenge can be mitigated by the use of </a:t>
            </a:r>
            <a:r>
              <a:rPr lang="en-US" sz="2600" b="1" dirty="0">
                <a:solidFill>
                  <a:srgbClr val="C00000"/>
                </a:solidFill>
              </a:rPr>
              <a:t>Individual Fishing Quotas (IFQs)</a:t>
            </a:r>
            <a:r>
              <a:rPr lang="en-US" sz="2600" dirty="0">
                <a:solidFill>
                  <a:srgbClr val="202122"/>
                </a:solidFill>
              </a:rPr>
              <a:t> or </a:t>
            </a:r>
            <a:r>
              <a:rPr lang="en-US" sz="2600" b="1" dirty="0">
                <a:solidFill>
                  <a:srgbClr val="C00000"/>
                </a:solidFill>
              </a:rPr>
              <a:t>Individual Transferrable Quotas (ITQs)</a:t>
            </a:r>
            <a:r>
              <a:rPr lang="en-US" sz="2600" dirty="0">
                <a:solidFill>
                  <a:srgbClr val="202122"/>
                </a:solidFill>
              </a:rPr>
              <a:t>, but allocation is still an issue.</a:t>
            </a:r>
          </a:p>
          <a:p>
            <a:r>
              <a:rPr lang="en-US" sz="3100" dirty="0">
                <a:solidFill>
                  <a:srgbClr val="202122"/>
                </a:solidFill>
              </a:rPr>
              <a:t>The work of Elinor Ostrom showed that some of these challenges can be overcome when the limits of a resource are clearly defined, when the group of stakeholders is small, and when communication is high.</a:t>
            </a:r>
          </a:p>
        </p:txBody>
      </p:sp>
      <p:pic>
        <p:nvPicPr>
          <p:cNvPr id="1026" name="Picture 2" descr="Case Studies on the Effects of Transferable Fishing Rights on Fleet  Capacity and Concentration of Quota Ownership">
            <a:extLst>
              <a:ext uri="{FF2B5EF4-FFF2-40B4-BE49-F238E27FC236}">
                <a16:creationId xmlns:a16="http://schemas.microsoft.com/office/drawing/2014/main" id="{1DDF25B2-D6CB-8775-9AB9-3138B89363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1663700"/>
            <a:ext cx="5080000" cy="353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DCF68D6-C052-2B96-FFF8-8EE4A9F71B80}"/>
              </a:ext>
            </a:extLst>
          </p:cNvPr>
          <p:cNvSpPr/>
          <p:nvPr/>
        </p:nvSpPr>
        <p:spPr>
          <a:xfrm>
            <a:off x="365760" y="4790122"/>
            <a:ext cx="6096000" cy="19307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926940-ACE3-38FD-36DA-0720A3A7F7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Overfishing</a:t>
            </a:r>
            <a:r>
              <a:rPr lang="en-US" dirty="0"/>
              <a:t>: A Tragedy of the Commons</a:t>
            </a:r>
          </a:p>
        </p:txBody>
      </p:sp>
    </p:spTree>
    <p:extLst>
      <p:ext uri="{BB962C8B-B14F-4D97-AF65-F5344CB8AC3E}">
        <p14:creationId xmlns:p14="http://schemas.microsoft.com/office/powerpoint/2010/main" val="391255012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2BBBF6B-FDA9-CB7D-545C-759435C884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760" y="1487328"/>
            <a:ext cx="6172200" cy="5370672"/>
          </a:xfrm>
        </p:spPr>
        <p:txBody>
          <a:bodyPr>
            <a:normAutofit fontScale="85000" lnSpcReduction="10000"/>
          </a:bodyPr>
          <a:lstStyle/>
          <a:p>
            <a:r>
              <a:rPr lang="en-US" sz="3100" dirty="0">
                <a:solidFill>
                  <a:srgbClr val="202122"/>
                </a:solidFill>
              </a:rPr>
              <a:t>International management of fisheries has been attempted through government coordination to set a </a:t>
            </a:r>
            <a:r>
              <a:rPr lang="en-US" sz="3100" b="1" dirty="0">
                <a:solidFill>
                  <a:srgbClr val="C00000"/>
                </a:solidFill>
              </a:rPr>
              <a:t>Total Allowable Catch (TAC) </a:t>
            </a:r>
            <a:r>
              <a:rPr lang="en-US" sz="3100" dirty="0">
                <a:solidFill>
                  <a:srgbClr val="202122"/>
                </a:solidFill>
              </a:rPr>
              <a:t>for each fishery each year.</a:t>
            </a:r>
          </a:p>
          <a:p>
            <a:pPr lvl="1"/>
            <a:r>
              <a:rPr lang="en-US" sz="2600" dirty="0">
                <a:solidFill>
                  <a:srgbClr val="202122"/>
                </a:solidFill>
              </a:rPr>
              <a:t>This practice can lead to intense pressure to fish all at once at the season’s opening, sometimes overshooting the TAC.</a:t>
            </a:r>
          </a:p>
          <a:p>
            <a:pPr lvl="1"/>
            <a:r>
              <a:rPr lang="en-US" sz="2600" dirty="0">
                <a:solidFill>
                  <a:srgbClr val="202122"/>
                </a:solidFill>
              </a:rPr>
              <a:t>This challenge can be mitigated by the use of </a:t>
            </a:r>
            <a:r>
              <a:rPr lang="en-US" sz="2600" b="1" dirty="0">
                <a:solidFill>
                  <a:srgbClr val="C00000"/>
                </a:solidFill>
              </a:rPr>
              <a:t>Individual Fishing Quotas (IFQs)</a:t>
            </a:r>
            <a:r>
              <a:rPr lang="en-US" sz="2600" dirty="0">
                <a:solidFill>
                  <a:srgbClr val="202122"/>
                </a:solidFill>
              </a:rPr>
              <a:t> or </a:t>
            </a:r>
            <a:r>
              <a:rPr lang="en-US" sz="2600" b="1" dirty="0">
                <a:solidFill>
                  <a:srgbClr val="C00000"/>
                </a:solidFill>
              </a:rPr>
              <a:t>Individual Transferrable Quotas (ITQs)</a:t>
            </a:r>
            <a:r>
              <a:rPr lang="en-US" sz="2600" dirty="0">
                <a:solidFill>
                  <a:srgbClr val="202122"/>
                </a:solidFill>
              </a:rPr>
              <a:t>, but allocation is still an issue.</a:t>
            </a:r>
          </a:p>
          <a:p>
            <a:r>
              <a:rPr lang="en-US" sz="3100" dirty="0">
                <a:solidFill>
                  <a:srgbClr val="202122"/>
                </a:solidFill>
              </a:rPr>
              <a:t>The work of Elinor Ostrom showed that some of these challenges can be overcome when the limits of a resource are clearly defined, when the group of stakeholders is small, and when communication is high.</a:t>
            </a:r>
          </a:p>
        </p:txBody>
      </p:sp>
      <p:pic>
        <p:nvPicPr>
          <p:cNvPr id="11" name="New picture">
            <a:extLst>
              <a:ext uri="{FF2B5EF4-FFF2-40B4-BE49-F238E27FC236}">
                <a16:creationId xmlns:a16="http://schemas.microsoft.com/office/drawing/2014/main" id="{58329F73-A571-8411-A21A-90A1C4D1866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629400" y="1690688"/>
            <a:ext cx="5501640" cy="3863941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BA28AFE-2A93-B417-E764-DE1FBC42CB4C}"/>
              </a:ext>
            </a:extLst>
          </p:cNvPr>
          <p:cNvSpPr txBox="1">
            <a:spLocks/>
          </p:cNvSpPr>
          <p:nvPr/>
        </p:nvSpPr>
        <p:spPr>
          <a:xfrm>
            <a:off x="7513320" y="6492874"/>
            <a:ext cx="4724400" cy="36512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/>
              <a:t>Fuller et al. 2017. </a:t>
            </a:r>
            <a:r>
              <a:rPr lang="en-US" sz="1800" b="0" i="1" dirty="0">
                <a:solidFill>
                  <a:srgbClr val="2A2A2A"/>
                </a:solidFill>
                <a:effectLst/>
                <a:latin typeface="Source Sans Pro" panose="020B0503030403020204" pitchFamily="34" charset="0"/>
              </a:rPr>
              <a:t>ICES Journal of Marine Science</a:t>
            </a:r>
            <a:endParaRPr lang="en-US" sz="1800" dirty="0">
              <a:solidFill>
                <a:srgbClr val="202122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579A5F3-84C7-D83E-4ECC-FCA3D444126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162" b="3685"/>
          <a:stretch/>
        </p:blipFill>
        <p:spPr>
          <a:xfrm>
            <a:off x="11374261" y="5554628"/>
            <a:ext cx="738765" cy="93824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AEF1725-66DB-B4BF-292A-B13DA6023786}"/>
              </a:ext>
            </a:extLst>
          </p:cNvPr>
          <p:cNvSpPr txBox="1"/>
          <p:nvPr/>
        </p:nvSpPr>
        <p:spPr>
          <a:xfrm>
            <a:off x="10196848" y="5892709"/>
            <a:ext cx="11774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Dr. Emma Fuller, Fractal Agriculture</a:t>
            </a:r>
            <a:endParaRPr lang="en-US" sz="1000" dirty="0">
              <a:cs typeface="Franklin Gothic Medium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1359F0-0181-7EBA-4296-4B1E53FD0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Overfishing</a:t>
            </a:r>
            <a:r>
              <a:rPr lang="en-US" dirty="0"/>
              <a:t>: A Tragedy of the Commons</a:t>
            </a:r>
          </a:p>
        </p:txBody>
      </p:sp>
    </p:spTree>
    <p:extLst>
      <p:ext uri="{BB962C8B-B14F-4D97-AF65-F5344CB8AC3E}">
        <p14:creationId xmlns:p14="http://schemas.microsoft.com/office/powerpoint/2010/main" val="53696314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9B51408-E60A-5C67-FFC3-6B1B956581B5}"/>
              </a:ext>
            </a:extLst>
          </p:cNvPr>
          <p:cNvSpPr txBox="1"/>
          <p:nvPr/>
        </p:nvSpPr>
        <p:spPr>
          <a:xfrm>
            <a:off x="1010408" y="1377252"/>
            <a:ext cx="9886191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i="1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</a:t>
            </a:r>
            <a:r>
              <a:rPr lang="en-US" sz="32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en-US" sz="3200" i="1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</a:t>
            </a:r>
            <a:r>
              <a:rPr lang="en-US" sz="32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and N are difficult to measure.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Many harvesting models neglect population structure or model only a single species in isolation.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Simple harvesting models assume constant harvest.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MSY fails to acknowledge the reality of </a:t>
            </a:r>
            <a:r>
              <a:rPr lang="en-US" sz="3200" b="1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overfishing</a:t>
            </a:r>
            <a:r>
              <a:rPr lang="en-US" sz="32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Because of the </a:t>
            </a:r>
            <a:r>
              <a:rPr lang="en-US" sz="32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semi-stable equilibrium 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at MSY, small (natural) decreases in N can be devastating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environmental </a:t>
            </a:r>
            <a:r>
              <a:rPr lang="en-US" sz="28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stochasticity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demographic </a:t>
            </a:r>
            <a:r>
              <a:rPr lang="en-US" sz="28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stochasticity</a:t>
            </a: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E5C072D-5690-A54B-A4B1-5E65B7BBD68E}"/>
              </a:ext>
            </a:extLst>
          </p:cNvPr>
          <p:cNvSpPr txBox="1">
            <a:spLocks/>
          </p:cNvSpPr>
          <p:nvPr/>
        </p:nvSpPr>
        <p:spPr>
          <a:xfrm>
            <a:off x="0" y="129873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The case of the orange </a:t>
            </a:r>
            <a:r>
              <a:rPr lang="en-US" dirty="0" err="1"/>
              <a:t>roughy</a:t>
            </a:r>
            <a:r>
              <a:rPr lang="en-US" dirty="0"/>
              <a:t> highlights many of the </a:t>
            </a:r>
            <a:r>
              <a:rPr lang="en-US" b="1" dirty="0">
                <a:solidFill>
                  <a:srgbClr val="C00000"/>
                </a:solidFill>
              </a:rPr>
              <a:t>inherent problems with MSY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A8B3908-2594-56DE-0148-1892C93019A1}"/>
                  </a:ext>
                </a:extLst>
              </p:cNvPr>
              <p:cNvSpPr txBox="1"/>
              <p:nvPr/>
            </p:nvSpPr>
            <p:spPr>
              <a:xfrm>
                <a:off x="7919935" y="5594955"/>
                <a:ext cx="4001311" cy="88626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𝑑𝑁</m:t>
                          </m:r>
                        </m:num>
                        <m:den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𝑟𝑁</m:t>
                      </m:r>
                      <m:d>
                        <m:dPr>
                          <m:ctrlPr>
                            <a:rPr lang="en-US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num>
                            <m:den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den>
                          </m:f>
                        </m:e>
                      </m:d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𝐻</m:t>
                      </m:r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A8B3908-2594-56DE-0148-1892C93019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9935" y="5594955"/>
                <a:ext cx="4001311" cy="886268"/>
              </a:xfrm>
              <a:prstGeom prst="rect">
                <a:avLst/>
              </a:prstGeom>
              <a:blipFill>
                <a:blip r:embed="rId4"/>
                <a:stretch>
                  <a:fillRect t="-1408" b="-126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 descr="Orange Roughy - Good Fish Bad Fish">
            <a:extLst>
              <a:ext uri="{FF2B5EF4-FFF2-40B4-BE49-F238E27FC236}">
                <a16:creationId xmlns:a16="http://schemas.microsoft.com/office/drawing/2014/main" id="{C42CBB4F-67D4-F30E-B4B9-1F786356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6360" y="112070"/>
            <a:ext cx="3215640" cy="1339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464385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51BBCAC0-5C78-065E-494C-A4FBF39E46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Deterministic vs. Stochastic</a:t>
            </a:r>
          </a:p>
        </p:txBody>
      </p:sp>
    </p:spTree>
    <p:extLst>
      <p:ext uri="{BB962C8B-B14F-4D97-AF65-F5344CB8AC3E}">
        <p14:creationId xmlns:p14="http://schemas.microsoft.com/office/powerpoint/2010/main" val="14579218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51BBCAC0-5C78-065E-494C-A4FBF39E46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Deterministic</a:t>
            </a:r>
            <a:r>
              <a:rPr lang="en-US" dirty="0"/>
              <a:t> vs. Stochastic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2AEAB43-2BDE-B141-572D-F3708BEED7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0204" y="2933700"/>
            <a:ext cx="1244600" cy="762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F5F2CFC-ED12-E809-1FCB-09AFFA5B02B3}"/>
              </a:ext>
            </a:extLst>
          </p:cNvPr>
          <p:cNvSpPr/>
          <p:nvPr/>
        </p:nvSpPr>
        <p:spPr>
          <a:xfrm>
            <a:off x="4950204" y="3165322"/>
            <a:ext cx="174527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annual survival rate = 0.5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051439-1E86-E5A2-350A-207E7B165B1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" r="36482" b="-329"/>
          <a:stretch/>
        </p:blipFill>
        <p:spPr>
          <a:xfrm>
            <a:off x="2639589" y="1731441"/>
            <a:ext cx="3518001" cy="369333"/>
          </a:xfrm>
          <a:prstGeom prst="rect">
            <a:avLst/>
          </a:prstGeom>
        </p:spPr>
      </p:pic>
      <p:pic>
        <p:nvPicPr>
          <p:cNvPr id="8" name="Graphic 7" descr="Clownfish with solid fill">
            <a:extLst>
              <a:ext uri="{FF2B5EF4-FFF2-40B4-BE49-F238E27FC236}">
                <a16:creationId xmlns:a16="http://schemas.microsoft.com/office/drawing/2014/main" id="{AFFD539E-7BB8-4408-E479-AC945865B3E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20488" y="2738835"/>
            <a:ext cx="914400" cy="914400"/>
          </a:xfrm>
          <a:prstGeom prst="rect">
            <a:avLst/>
          </a:prstGeom>
        </p:spPr>
      </p:pic>
      <p:pic>
        <p:nvPicPr>
          <p:cNvPr id="9" name="Graphic 8" descr="Clownfish with solid fill">
            <a:extLst>
              <a:ext uri="{FF2B5EF4-FFF2-40B4-BE49-F238E27FC236}">
                <a16:creationId xmlns:a16="http://schemas.microsoft.com/office/drawing/2014/main" id="{31070B5B-B099-6399-12AA-3B6EA55332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075118" y="3132814"/>
            <a:ext cx="914400" cy="914400"/>
          </a:xfrm>
          <a:prstGeom prst="rect">
            <a:avLst/>
          </a:prstGeom>
        </p:spPr>
      </p:pic>
      <p:pic>
        <p:nvPicPr>
          <p:cNvPr id="10" name="Graphic 9" descr="Clownfish with solid fill">
            <a:extLst>
              <a:ext uri="{FF2B5EF4-FFF2-40B4-BE49-F238E27FC236}">
                <a16:creationId xmlns:a16="http://schemas.microsoft.com/office/drawing/2014/main" id="{07623E32-8BD9-CDDF-C886-1EF958E7AFA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603687" y="2141528"/>
            <a:ext cx="914400" cy="914400"/>
          </a:xfrm>
          <a:prstGeom prst="rect">
            <a:avLst/>
          </a:prstGeom>
        </p:spPr>
      </p:pic>
      <p:pic>
        <p:nvPicPr>
          <p:cNvPr id="13" name="Graphic 12" descr="Clownfish with solid fill">
            <a:extLst>
              <a:ext uri="{FF2B5EF4-FFF2-40B4-BE49-F238E27FC236}">
                <a16:creationId xmlns:a16="http://schemas.microsoft.com/office/drawing/2014/main" id="{DD24D1FA-D762-2130-0531-3CB80B161D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676803" y="2347874"/>
            <a:ext cx="914400" cy="9144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C84B585D-8408-90B0-9953-A4B89D0D6997}"/>
              </a:ext>
            </a:extLst>
          </p:cNvPr>
          <p:cNvSpPr/>
          <p:nvPr/>
        </p:nvSpPr>
        <p:spPr>
          <a:xfrm>
            <a:off x="8187528" y="1753999"/>
            <a:ext cx="19335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“always the same”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9F54210-9486-82D3-C96F-FA26B9B2BC2E}"/>
              </a:ext>
            </a:extLst>
          </p:cNvPr>
          <p:cNvSpPr/>
          <p:nvPr/>
        </p:nvSpPr>
        <p:spPr>
          <a:xfrm>
            <a:off x="6548858" y="1762392"/>
            <a:ext cx="16171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if </a:t>
            </a:r>
            <a:r>
              <a:rPr lang="en-US" b="1" dirty="0">
                <a:solidFill>
                  <a:srgbClr val="C00000"/>
                </a:solidFill>
              </a:rPr>
              <a:t>deterministic</a:t>
            </a:r>
          </a:p>
        </p:txBody>
      </p:sp>
    </p:spTree>
    <p:extLst>
      <p:ext uri="{BB962C8B-B14F-4D97-AF65-F5344CB8AC3E}">
        <p14:creationId xmlns:p14="http://schemas.microsoft.com/office/powerpoint/2010/main" val="304270240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51BBCAC0-5C78-065E-494C-A4FBF39E46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Deterministic</a:t>
            </a:r>
            <a:r>
              <a:rPr lang="en-US" dirty="0"/>
              <a:t> vs. Stochastic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2AEAB43-2BDE-B141-572D-F3708BEED7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0204" y="2933700"/>
            <a:ext cx="1244600" cy="762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7051439-1E86-E5A2-350A-207E7B165B1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" r="36482" b="-329"/>
          <a:stretch/>
        </p:blipFill>
        <p:spPr>
          <a:xfrm>
            <a:off x="2639589" y="1731441"/>
            <a:ext cx="3518001" cy="369333"/>
          </a:xfrm>
          <a:prstGeom prst="rect">
            <a:avLst/>
          </a:prstGeom>
        </p:spPr>
      </p:pic>
      <p:pic>
        <p:nvPicPr>
          <p:cNvPr id="8" name="Graphic 7" descr="Clownfish with solid fill">
            <a:extLst>
              <a:ext uri="{FF2B5EF4-FFF2-40B4-BE49-F238E27FC236}">
                <a16:creationId xmlns:a16="http://schemas.microsoft.com/office/drawing/2014/main" id="{AFFD539E-7BB8-4408-E479-AC945865B3E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20488" y="2738835"/>
            <a:ext cx="914400" cy="914400"/>
          </a:xfrm>
          <a:prstGeom prst="rect">
            <a:avLst/>
          </a:prstGeom>
        </p:spPr>
      </p:pic>
      <p:pic>
        <p:nvPicPr>
          <p:cNvPr id="9" name="Graphic 8" descr="Clownfish with solid fill">
            <a:extLst>
              <a:ext uri="{FF2B5EF4-FFF2-40B4-BE49-F238E27FC236}">
                <a16:creationId xmlns:a16="http://schemas.microsoft.com/office/drawing/2014/main" id="{31070B5B-B099-6399-12AA-3B6EA55332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075118" y="3132814"/>
            <a:ext cx="914400" cy="914400"/>
          </a:xfrm>
          <a:prstGeom prst="rect">
            <a:avLst/>
          </a:prstGeom>
        </p:spPr>
      </p:pic>
      <p:pic>
        <p:nvPicPr>
          <p:cNvPr id="10" name="Graphic 9" descr="Clownfish with solid fill">
            <a:extLst>
              <a:ext uri="{FF2B5EF4-FFF2-40B4-BE49-F238E27FC236}">
                <a16:creationId xmlns:a16="http://schemas.microsoft.com/office/drawing/2014/main" id="{07623E32-8BD9-CDDF-C886-1EF958E7AFA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603687" y="2141528"/>
            <a:ext cx="914400" cy="914400"/>
          </a:xfrm>
          <a:prstGeom prst="rect">
            <a:avLst/>
          </a:prstGeom>
        </p:spPr>
      </p:pic>
      <p:pic>
        <p:nvPicPr>
          <p:cNvPr id="13" name="Graphic 12" descr="Clownfish with solid fill">
            <a:extLst>
              <a:ext uri="{FF2B5EF4-FFF2-40B4-BE49-F238E27FC236}">
                <a16:creationId xmlns:a16="http://schemas.microsoft.com/office/drawing/2014/main" id="{DD24D1FA-D762-2130-0531-3CB80B161D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676803" y="2347874"/>
            <a:ext cx="914400" cy="9144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C84B585D-8408-90B0-9953-A4B89D0D6997}"/>
              </a:ext>
            </a:extLst>
          </p:cNvPr>
          <p:cNvSpPr/>
          <p:nvPr/>
        </p:nvSpPr>
        <p:spPr>
          <a:xfrm>
            <a:off x="8187528" y="1753999"/>
            <a:ext cx="19335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“always the same”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D98332E-DC05-B133-868A-F6C4D65AD690}"/>
              </a:ext>
            </a:extLst>
          </p:cNvPr>
          <p:cNvSpPr/>
          <p:nvPr/>
        </p:nvSpPr>
        <p:spPr>
          <a:xfrm>
            <a:off x="6548858" y="1762392"/>
            <a:ext cx="16171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if </a:t>
            </a:r>
            <a:r>
              <a:rPr lang="en-US" b="1" dirty="0">
                <a:solidFill>
                  <a:srgbClr val="C00000"/>
                </a:solidFill>
              </a:rPr>
              <a:t>deterministic</a:t>
            </a:r>
          </a:p>
        </p:txBody>
      </p:sp>
      <p:pic>
        <p:nvPicPr>
          <p:cNvPr id="5" name="Graphic 4" descr="Clownfish with solid fill">
            <a:extLst>
              <a:ext uri="{FF2B5EF4-FFF2-40B4-BE49-F238E27FC236}">
                <a16:creationId xmlns:a16="http://schemas.microsoft.com/office/drawing/2014/main" id="{B17C32DE-5054-4BCC-20B9-616B2D4458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57114" y="2993405"/>
            <a:ext cx="914400" cy="914400"/>
          </a:xfrm>
          <a:prstGeom prst="rect">
            <a:avLst/>
          </a:prstGeom>
        </p:spPr>
      </p:pic>
      <p:pic>
        <p:nvPicPr>
          <p:cNvPr id="6" name="Graphic 5" descr="Clownfish with solid fill">
            <a:extLst>
              <a:ext uri="{FF2B5EF4-FFF2-40B4-BE49-F238E27FC236}">
                <a16:creationId xmlns:a16="http://schemas.microsoft.com/office/drawing/2014/main" id="{B4CF004A-D0DE-4E1F-A8DF-02E5F5835C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38691" y="2163133"/>
            <a:ext cx="914400" cy="9144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4403120-6160-B1DB-FEBB-DB67D2D4ADC9}"/>
              </a:ext>
            </a:extLst>
          </p:cNvPr>
          <p:cNvSpPr/>
          <p:nvPr/>
        </p:nvSpPr>
        <p:spPr>
          <a:xfrm>
            <a:off x="4950204" y="3165322"/>
            <a:ext cx="174527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annual survival rate = 0.5</a:t>
            </a:r>
          </a:p>
        </p:txBody>
      </p:sp>
    </p:spTree>
    <p:extLst>
      <p:ext uri="{BB962C8B-B14F-4D97-AF65-F5344CB8AC3E}">
        <p14:creationId xmlns:p14="http://schemas.microsoft.com/office/powerpoint/2010/main" val="238499752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51BBCAC0-5C78-065E-494C-A4FBF39E46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Deterministic</a:t>
            </a:r>
            <a:r>
              <a:rPr lang="en-US" dirty="0"/>
              <a:t> vs. Stochastic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2AEAB43-2BDE-B141-572D-F3708BEED7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0204" y="2933700"/>
            <a:ext cx="1244600" cy="762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7051439-1E86-E5A2-350A-207E7B165B1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" r="36482" b="-329"/>
          <a:stretch/>
        </p:blipFill>
        <p:spPr>
          <a:xfrm>
            <a:off x="2639589" y="1731441"/>
            <a:ext cx="3518001" cy="369333"/>
          </a:xfrm>
          <a:prstGeom prst="rect">
            <a:avLst/>
          </a:prstGeom>
        </p:spPr>
      </p:pic>
      <p:pic>
        <p:nvPicPr>
          <p:cNvPr id="8" name="Graphic 7" descr="Clownfish with solid fill">
            <a:extLst>
              <a:ext uri="{FF2B5EF4-FFF2-40B4-BE49-F238E27FC236}">
                <a16:creationId xmlns:a16="http://schemas.microsoft.com/office/drawing/2014/main" id="{AFFD539E-7BB8-4408-E479-AC945865B3E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20488" y="2738835"/>
            <a:ext cx="914400" cy="914400"/>
          </a:xfrm>
          <a:prstGeom prst="rect">
            <a:avLst/>
          </a:prstGeom>
        </p:spPr>
      </p:pic>
      <p:pic>
        <p:nvPicPr>
          <p:cNvPr id="9" name="Graphic 8" descr="Clownfish with solid fill">
            <a:extLst>
              <a:ext uri="{FF2B5EF4-FFF2-40B4-BE49-F238E27FC236}">
                <a16:creationId xmlns:a16="http://schemas.microsoft.com/office/drawing/2014/main" id="{31070B5B-B099-6399-12AA-3B6EA55332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075118" y="3132814"/>
            <a:ext cx="914400" cy="914400"/>
          </a:xfrm>
          <a:prstGeom prst="rect">
            <a:avLst/>
          </a:prstGeom>
        </p:spPr>
      </p:pic>
      <p:pic>
        <p:nvPicPr>
          <p:cNvPr id="10" name="Graphic 9" descr="Clownfish with solid fill">
            <a:extLst>
              <a:ext uri="{FF2B5EF4-FFF2-40B4-BE49-F238E27FC236}">
                <a16:creationId xmlns:a16="http://schemas.microsoft.com/office/drawing/2014/main" id="{07623E32-8BD9-CDDF-C886-1EF958E7AFA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603687" y="2141528"/>
            <a:ext cx="914400" cy="914400"/>
          </a:xfrm>
          <a:prstGeom prst="rect">
            <a:avLst/>
          </a:prstGeom>
        </p:spPr>
      </p:pic>
      <p:pic>
        <p:nvPicPr>
          <p:cNvPr id="13" name="Graphic 12" descr="Clownfish with solid fill">
            <a:extLst>
              <a:ext uri="{FF2B5EF4-FFF2-40B4-BE49-F238E27FC236}">
                <a16:creationId xmlns:a16="http://schemas.microsoft.com/office/drawing/2014/main" id="{DD24D1FA-D762-2130-0531-3CB80B161D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676803" y="2347874"/>
            <a:ext cx="914400" cy="9144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C84B585D-8408-90B0-9953-A4B89D0D6997}"/>
              </a:ext>
            </a:extLst>
          </p:cNvPr>
          <p:cNvSpPr/>
          <p:nvPr/>
        </p:nvSpPr>
        <p:spPr>
          <a:xfrm>
            <a:off x="8187528" y="1753999"/>
            <a:ext cx="19335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“always the same”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D98332E-DC05-B133-868A-F6C4D65AD690}"/>
              </a:ext>
            </a:extLst>
          </p:cNvPr>
          <p:cNvSpPr/>
          <p:nvPr/>
        </p:nvSpPr>
        <p:spPr>
          <a:xfrm>
            <a:off x="6548858" y="1762392"/>
            <a:ext cx="16171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if </a:t>
            </a:r>
            <a:r>
              <a:rPr lang="en-US" b="1" dirty="0">
                <a:solidFill>
                  <a:srgbClr val="C00000"/>
                </a:solidFill>
              </a:rPr>
              <a:t>deterministic</a:t>
            </a:r>
          </a:p>
        </p:txBody>
      </p:sp>
      <p:pic>
        <p:nvPicPr>
          <p:cNvPr id="5" name="Graphic 4" descr="Clownfish with solid fill">
            <a:extLst>
              <a:ext uri="{FF2B5EF4-FFF2-40B4-BE49-F238E27FC236}">
                <a16:creationId xmlns:a16="http://schemas.microsoft.com/office/drawing/2014/main" id="{B17C32DE-5054-4BCC-20B9-616B2D4458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57114" y="2993405"/>
            <a:ext cx="914400" cy="914400"/>
          </a:xfrm>
          <a:prstGeom prst="rect">
            <a:avLst/>
          </a:prstGeom>
        </p:spPr>
      </p:pic>
      <p:pic>
        <p:nvPicPr>
          <p:cNvPr id="6" name="Graphic 5" descr="Clownfish with solid fill">
            <a:extLst>
              <a:ext uri="{FF2B5EF4-FFF2-40B4-BE49-F238E27FC236}">
                <a16:creationId xmlns:a16="http://schemas.microsoft.com/office/drawing/2014/main" id="{B4CF004A-D0DE-4E1F-A8DF-02E5F5835C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38691" y="2163133"/>
            <a:ext cx="914400" cy="914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D92A436-E385-08AC-910F-44CD6773D668}"/>
              </a:ext>
            </a:extLst>
          </p:cNvPr>
          <p:cNvSpPr txBox="1"/>
          <p:nvPr/>
        </p:nvSpPr>
        <p:spPr>
          <a:xfrm>
            <a:off x="6984489" y="5965448"/>
            <a:ext cx="5207511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600" dirty="0">
                <a:latin typeface="Helvetica" pitchFamily="2" charset="0"/>
              </a:rPr>
              <a:t>All the models we have looked at so far have been deterministic!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6159500-2379-AD65-CFAC-3B4FA0FEE164}"/>
              </a:ext>
            </a:extLst>
          </p:cNvPr>
          <p:cNvSpPr/>
          <p:nvPr/>
        </p:nvSpPr>
        <p:spPr>
          <a:xfrm>
            <a:off x="4950204" y="3165322"/>
            <a:ext cx="174527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annual survival rate = 0.5</a:t>
            </a:r>
          </a:p>
        </p:txBody>
      </p:sp>
    </p:spTree>
    <p:extLst>
      <p:ext uri="{BB962C8B-B14F-4D97-AF65-F5344CB8AC3E}">
        <p14:creationId xmlns:p14="http://schemas.microsoft.com/office/powerpoint/2010/main" val="341318335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51BBCAC0-5C78-065E-494C-A4FBF39E46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Deterministic vs. </a:t>
            </a:r>
            <a:r>
              <a:rPr lang="en-US" b="1" dirty="0">
                <a:solidFill>
                  <a:srgbClr val="C00000"/>
                </a:solidFill>
              </a:rPr>
              <a:t>Stochastic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2AEAB43-2BDE-B141-572D-F3708BEED7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0204" y="2933700"/>
            <a:ext cx="1244600" cy="762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7051439-1E86-E5A2-350A-207E7B165B1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" r="36482" b="-329"/>
          <a:stretch/>
        </p:blipFill>
        <p:spPr>
          <a:xfrm>
            <a:off x="2639589" y="1731441"/>
            <a:ext cx="3518001" cy="369333"/>
          </a:xfrm>
          <a:prstGeom prst="rect">
            <a:avLst/>
          </a:prstGeom>
        </p:spPr>
      </p:pic>
      <p:pic>
        <p:nvPicPr>
          <p:cNvPr id="8" name="Graphic 7" descr="Clownfish with solid fill">
            <a:extLst>
              <a:ext uri="{FF2B5EF4-FFF2-40B4-BE49-F238E27FC236}">
                <a16:creationId xmlns:a16="http://schemas.microsoft.com/office/drawing/2014/main" id="{AFFD539E-7BB8-4408-E479-AC945865B3E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20488" y="2738835"/>
            <a:ext cx="914400" cy="914400"/>
          </a:xfrm>
          <a:prstGeom prst="rect">
            <a:avLst/>
          </a:prstGeom>
        </p:spPr>
      </p:pic>
      <p:pic>
        <p:nvPicPr>
          <p:cNvPr id="9" name="Graphic 8" descr="Clownfish with solid fill">
            <a:extLst>
              <a:ext uri="{FF2B5EF4-FFF2-40B4-BE49-F238E27FC236}">
                <a16:creationId xmlns:a16="http://schemas.microsoft.com/office/drawing/2014/main" id="{31070B5B-B099-6399-12AA-3B6EA55332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075118" y="3132814"/>
            <a:ext cx="914400" cy="914400"/>
          </a:xfrm>
          <a:prstGeom prst="rect">
            <a:avLst/>
          </a:prstGeom>
        </p:spPr>
      </p:pic>
      <p:pic>
        <p:nvPicPr>
          <p:cNvPr id="10" name="Graphic 9" descr="Clownfish with solid fill">
            <a:extLst>
              <a:ext uri="{FF2B5EF4-FFF2-40B4-BE49-F238E27FC236}">
                <a16:creationId xmlns:a16="http://schemas.microsoft.com/office/drawing/2014/main" id="{07623E32-8BD9-CDDF-C886-1EF958E7AFA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603687" y="2141528"/>
            <a:ext cx="914400" cy="914400"/>
          </a:xfrm>
          <a:prstGeom prst="rect">
            <a:avLst/>
          </a:prstGeom>
        </p:spPr>
      </p:pic>
      <p:pic>
        <p:nvPicPr>
          <p:cNvPr id="13" name="Graphic 12" descr="Clownfish with solid fill">
            <a:extLst>
              <a:ext uri="{FF2B5EF4-FFF2-40B4-BE49-F238E27FC236}">
                <a16:creationId xmlns:a16="http://schemas.microsoft.com/office/drawing/2014/main" id="{DD24D1FA-D762-2130-0531-3CB80B161D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676803" y="2347874"/>
            <a:ext cx="914400" cy="9144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C84B585D-8408-90B0-9953-A4B89D0D6997}"/>
              </a:ext>
            </a:extLst>
          </p:cNvPr>
          <p:cNvSpPr/>
          <p:nvPr/>
        </p:nvSpPr>
        <p:spPr>
          <a:xfrm>
            <a:off x="8187528" y="1753999"/>
            <a:ext cx="19335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“always the same”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D98332E-DC05-B133-868A-F6C4D65AD690}"/>
              </a:ext>
            </a:extLst>
          </p:cNvPr>
          <p:cNvSpPr/>
          <p:nvPr/>
        </p:nvSpPr>
        <p:spPr>
          <a:xfrm>
            <a:off x="6548858" y="1762392"/>
            <a:ext cx="15938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if </a:t>
            </a:r>
            <a:r>
              <a:rPr lang="en-US" dirty="0">
                <a:solidFill>
                  <a:srgbClr val="C00000"/>
                </a:solidFill>
              </a:rPr>
              <a:t>deterministic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2635A17-70E1-1099-CE08-EEA79172E47C}"/>
              </a:ext>
            </a:extLst>
          </p:cNvPr>
          <p:cNvSpPr/>
          <p:nvPr/>
        </p:nvSpPr>
        <p:spPr>
          <a:xfrm>
            <a:off x="8577361" y="4278045"/>
            <a:ext cx="19335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“up to chance”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AD38A66-BDC0-5C59-58CE-89050016AD5C}"/>
              </a:ext>
            </a:extLst>
          </p:cNvPr>
          <p:cNvSpPr/>
          <p:nvPr/>
        </p:nvSpPr>
        <p:spPr>
          <a:xfrm>
            <a:off x="6938691" y="4286438"/>
            <a:ext cx="13058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if </a:t>
            </a:r>
            <a:r>
              <a:rPr lang="en-US" b="1" dirty="0">
                <a:solidFill>
                  <a:srgbClr val="C00000"/>
                </a:solidFill>
              </a:rPr>
              <a:t>stochastic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C3A7220-6A1C-481F-A398-186D7B17B5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0204" y="5295637"/>
            <a:ext cx="1244600" cy="762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A2EEE00-3E60-F55D-2907-3C491A3961D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" r="36482" b="-329"/>
          <a:stretch/>
        </p:blipFill>
        <p:spPr>
          <a:xfrm>
            <a:off x="2639589" y="4093378"/>
            <a:ext cx="3518001" cy="369333"/>
          </a:xfrm>
          <a:prstGeom prst="rect">
            <a:avLst/>
          </a:prstGeom>
        </p:spPr>
      </p:pic>
      <p:pic>
        <p:nvPicPr>
          <p:cNvPr id="20" name="Graphic 19" descr="Clownfish with solid fill">
            <a:extLst>
              <a:ext uri="{FF2B5EF4-FFF2-40B4-BE49-F238E27FC236}">
                <a16:creationId xmlns:a16="http://schemas.microsoft.com/office/drawing/2014/main" id="{35144D0C-6E67-2163-26D1-BDB8D5D2B2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20488" y="5100772"/>
            <a:ext cx="914400" cy="914400"/>
          </a:xfrm>
          <a:prstGeom prst="rect">
            <a:avLst/>
          </a:prstGeom>
        </p:spPr>
      </p:pic>
      <p:pic>
        <p:nvPicPr>
          <p:cNvPr id="21" name="Graphic 20" descr="Clownfish with solid fill">
            <a:extLst>
              <a:ext uri="{FF2B5EF4-FFF2-40B4-BE49-F238E27FC236}">
                <a16:creationId xmlns:a16="http://schemas.microsoft.com/office/drawing/2014/main" id="{1883AA12-93A3-88DB-B37F-C69FEBA305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075118" y="5494751"/>
            <a:ext cx="914400" cy="914400"/>
          </a:xfrm>
          <a:prstGeom prst="rect">
            <a:avLst/>
          </a:prstGeom>
        </p:spPr>
      </p:pic>
      <p:pic>
        <p:nvPicPr>
          <p:cNvPr id="22" name="Graphic 21" descr="Clownfish with solid fill">
            <a:extLst>
              <a:ext uri="{FF2B5EF4-FFF2-40B4-BE49-F238E27FC236}">
                <a16:creationId xmlns:a16="http://schemas.microsoft.com/office/drawing/2014/main" id="{0813480A-CF3F-D9AB-2EB3-71D659B604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603687" y="4503465"/>
            <a:ext cx="914400" cy="914400"/>
          </a:xfrm>
          <a:prstGeom prst="rect">
            <a:avLst/>
          </a:prstGeom>
        </p:spPr>
      </p:pic>
      <p:pic>
        <p:nvPicPr>
          <p:cNvPr id="23" name="Graphic 22" descr="Clownfish with solid fill">
            <a:extLst>
              <a:ext uri="{FF2B5EF4-FFF2-40B4-BE49-F238E27FC236}">
                <a16:creationId xmlns:a16="http://schemas.microsoft.com/office/drawing/2014/main" id="{54BEF077-01F2-C061-EBB6-7701F9E8D0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676803" y="4709811"/>
            <a:ext cx="914400" cy="914400"/>
          </a:xfrm>
          <a:prstGeom prst="rect">
            <a:avLst/>
          </a:prstGeom>
        </p:spPr>
      </p:pic>
      <p:pic>
        <p:nvPicPr>
          <p:cNvPr id="24" name="Graphic 23" descr="Clownfish with solid fill">
            <a:extLst>
              <a:ext uri="{FF2B5EF4-FFF2-40B4-BE49-F238E27FC236}">
                <a16:creationId xmlns:a16="http://schemas.microsoft.com/office/drawing/2014/main" id="{A13E1EA1-616E-B048-915F-334F3674A1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57114" y="2993405"/>
            <a:ext cx="914400" cy="914400"/>
          </a:xfrm>
          <a:prstGeom prst="rect">
            <a:avLst/>
          </a:prstGeom>
        </p:spPr>
      </p:pic>
      <p:pic>
        <p:nvPicPr>
          <p:cNvPr id="25" name="Graphic 24" descr="Clownfish with solid fill">
            <a:extLst>
              <a:ext uri="{FF2B5EF4-FFF2-40B4-BE49-F238E27FC236}">
                <a16:creationId xmlns:a16="http://schemas.microsoft.com/office/drawing/2014/main" id="{ACEEA9CD-C88F-13F3-EB0E-73CBD62EBA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38691" y="2163133"/>
            <a:ext cx="914400" cy="91440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EF35F817-98A5-00C3-3507-C4B995180CA5}"/>
              </a:ext>
            </a:extLst>
          </p:cNvPr>
          <p:cNvSpPr/>
          <p:nvPr/>
        </p:nvSpPr>
        <p:spPr>
          <a:xfrm>
            <a:off x="4950204" y="3165322"/>
            <a:ext cx="174527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annual survival rate = 0.5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A5BF620-4E37-706D-9D8D-4609B1E478A2}"/>
              </a:ext>
            </a:extLst>
          </p:cNvPr>
          <p:cNvSpPr/>
          <p:nvPr/>
        </p:nvSpPr>
        <p:spPr>
          <a:xfrm>
            <a:off x="4950204" y="5457283"/>
            <a:ext cx="174527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annual survival rate = 0.5</a:t>
            </a:r>
          </a:p>
        </p:txBody>
      </p:sp>
    </p:spTree>
    <p:extLst>
      <p:ext uri="{BB962C8B-B14F-4D97-AF65-F5344CB8AC3E}">
        <p14:creationId xmlns:p14="http://schemas.microsoft.com/office/powerpoint/2010/main" val="204791634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51BBCAC0-5C78-065E-494C-A4FBF39E46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Deterministic vs. Stochastic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2AEAB43-2BDE-B141-572D-F3708BEED7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0204" y="2933700"/>
            <a:ext cx="1244600" cy="762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7051439-1E86-E5A2-350A-207E7B165B1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" r="36482" b="-329"/>
          <a:stretch/>
        </p:blipFill>
        <p:spPr>
          <a:xfrm>
            <a:off x="2639589" y="1731441"/>
            <a:ext cx="3518001" cy="369333"/>
          </a:xfrm>
          <a:prstGeom prst="rect">
            <a:avLst/>
          </a:prstGeom>
        </p:spPr>
      </p:pic>
      <p:pic>
        <p:nvPicPr>
          <p:cNvPr id="8" name="Graphic 7" descr="Clownfish with solid fill">
            <a:extLst>
              <a:ext uri="{FF2B5EF4-FFF2-40B4-BE49-F238E27FC236}">
                <a16:creationId xmlns:a16="http://schemas.microsoft.com/office/drawing/2014/main" id="{AFFD539E-7BB8-4408-E479-AC945865B3E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20488" y="2738835"/>
            <a:ext cx="914400" cy="914400"/>
          </a:xfrm>
          <a:prstGeom prst="rect">
            <a:avLst/>
          </a:prstGeom>
        </p:spPr>
      </p:pic>
      <p:pic>
        <p:nvPicPr>
          <p:cNvPr id="9" name="Graphic 8" descr="Clownfish with solid fill">
            <a:extLst>
              <a:ext uri="{FF2B5EF4-FFF2-40B4-BE49-F238E27FC236}">
                <a16:creationId xmlns:a16="http://schemas.microsoft.com/office/drawing/2014/main" id="{31070B5B-B099-6399-12AA-3B6EA55332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075118" y="3132814"/>
            <a:ext cx="914400" cy="914400"/>
          </a:xfrm>
          <a:prstGeom prst="rect">
            <a:avLst/>
          </a:prstGeom>
        </p:spPr>
      </p:pic>
      <p:pic>
        <p:nvPicPr>
          <p:cNvPr id="10" name="Graphic 9" descr="Clownfish with solid fill">
            <a:extLst>
              <a:ext uri="{FF2B5EF4-FFF2-40B4-BE49-F238E27FC236}">
                <a16:creationId xmlns:a16="http://schemas.microsoft.com/office/drawing/2014/main" id="{07623E32-8BD9-CDDF-C886-1EF958E7AFA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603687" y="2141528"/>
            <a:ext cx="914400" cy="914400"/>
          </a:xfrm>
          <a:prstGeom prst="rect">
            <a:avLst/>
          </a:prstGeom>
        </p:spPr>
      </p:pic>
      <p:pic>
        <p:nvPicPr>
          <p:cNvPr id="13" name="Graphic 12" descr="Clownfish with solid fill">
            <a:extLst>
              <a:ext uri="{FF2B5EF4-FFF2-40B4-BE49-F238E27FC236}">
                <a16:creationId xmlns:a16="http://schemas.microsoft.com/office/drawing/2014/main" id="{DD24D1FA-D762-2130-0531-3CB80B161D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676803" y="2347874"/>
            <a:ext cx="914400" cy="9144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067075C-1D8C-D94E-799C-87EC4D5A97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0204" y="5295637"/>
            <a:ext cx="1244600" cy="762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FFCBACD-7B67-DE8D-F58D-0813D835532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" r="36482" b="-329"/>
          <a:stretch/>
        </p:blipFill>
        <p:spPr>
          <a:xfrm>
            <a:off x="2639589" y="4093378"/>
            <a:ext cx="3518001" cy="369333"/>
          </a:xfrm>
          <a:prstGeom prst="rect">
            <a:avLst/>
          </a:prstGeom>
        </p:spPr>
      </p:pic>
      <p:pic>
        <p:nvPicPr>
          <p:cNvPr id="25" name="Graphic 24" descr="Clownfish with solid fill">
            <a:extLst>
              <a:ext uri="{FF2B5EF4-FFF2-40B4-BE49-F238E27FC236}">
                <a16:creationId xmlns:a16="http://schemas.microsoft.com/office/drawing/2014/main" id="{38EEF7D4-DC1E-5236-0A66-62B49DCC96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20488" y="5100772"/>
            <a:ext cx="914400" cy="914400"/>
          </a:xfrm>
          <a:prstGeom prst="rect">
            <a:avLst/>
          </a:prstGeom>
        </p:spPr>
      </p:pic>
      <p:pic>
        <p:nvPicPr>
          <p:cNvPr id="27" name="Graphic 26" descr="Clownfish with solid fill">
            <a:extLst>
              <a:ext uri="{FF2B5EF4-FFF2-40B4-BE49-F238E27FC236}">
                <a16:creationId xmlns:a16="http://schemas.microsoft.com/office/drawing/2014/main" id="{6E7430E0-913E-8EE8-DB65-CEDE1E75EA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075118" y="5494751"/>
            <a:ext cx="914400" cy="914400"/>
          </a:xfrm>
          <a:prstGeom prst="rect">
            <a:avLst/>
          </a:prstGeom>
        </p:spPr>
      </p:pic>
      <p:pic>
        <p:nvPicPr>
          <p:cNvPr id="28" name="Graphic 27" descr="Clownfish with solid fill">
            <a:extLst>
              <a:ext uri="{FF2B5EF4-FFF2-40B4-BE49-F238E27FC236}">
                <a16:creationId xmlns:a16="http://schemas.microsoft.com/office/drawing/2014/main" id="{477EB2D2-FBE8-5BAC-4DD2-011D1B591B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603687" y="4503465"/>
            <a:ext cx="914400" cy="914400"/>
          </a:xfrm>
          <a:prstGeom prst="rect">
            <a:avLst/>
          </a:prstGeom>
        </p:spPr>
      </p:pic>
      <p:pic>
        <p:nvPicPr>
          <p:cNvPr id="29" name="Graphic 28" descr="Clownfish with solid fill">
            <a:extLst>
              <a:ext uri="{FF2B5EF4-FFF2-40B4-BE49-F238E27FC236}">
                <a16:creationId xmlns:a16="http://schemas.microsoft.com/office/drawing/2014/main" id="{4196ED3B-4165-13E8-3540-4FF98EBB4F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676803" y="4709811"/>
            <a:ext cx="914400" cy="914400"/>
          </a:xfrm>
          <a:prstGeom prst="rect">
            <a:avLst/>
          </a:prstGeom>
        </p:spPr>
      </p:pic>
      <p:pic>
        <p:nvPicPr>
          <p:cNvPr id="30" name="Graphic 29" descr="Clownfish with solid fill">
            <a:extLst>
              <a:ext uri="{FF2B5EF4-FFF2-40B4-BE49-F238E27FC236}">
                <a16:creationId xmlns:a16="http://schemas.microsoft.com/office/drawing/2014/main" id="{4D035326-1922-4A0C-B4B6-EF49021B07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041232" y="4838437"/>
            <a:ext cx="914400" cy="9144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C0F39E1-F220-EDBD-F1FD-71A3C9BBBCA2}"/>
              </a:ext>
            </a:extLst>
          </p:cNvPr>
          <p:cNvSpPr/>
          <p:nvPr/>
        </p:nvSpPr>
        <p:spPr>
          <a:xfrm>
            <a:off x="6938691" y="4286438"/>
            <a:ext cx="13058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if </a:t>
            </a:r>
            <a:r>
              <a:rPr lang="en-US" b="1" dirty="0">
                <a:solidFill>
                  <a:srgbClr val="C00000"/>
                </a:solidFill>
              </a:rPr>
              <a:t>stochastic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CB2706B-3035-6D24-EAC5-B3904631F644}"/>
              </a:ext>
            </a:extLst>
          </p:cNvPr>
          <p:cNvSpPr/>
          <p:nvPr/>
        </p:nvSpPr>
        <p:spPr>
          <a:xfrm>
            <a:off x="8187528" y="1753999"/>
            <a:ext cx="19335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“always the same”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37E1FAD-BFA5-8040-7A09-269DDA293A3F}"/>
              </a:ext>
            </a:extLst>
          </p:cNvPr>
          <p:cNvSpPr/>
          <p:nvPr/>
        </p:nvSpPr>
        <p:spPr>
          <a:xfrm>
            <a:off x="6548858" y="1762392"/>
            <a:ext cx="15938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if </a:t>
            </a:r>
            <a:r>
              <a:rPr lang="en-US" dirty="0">
                <a:solidFill>
                  <a:srgbClr val="C00000"/>
                </a:solidFill>
              </a:rPr>
              <a:t>deterministic</a:t>
            </a:r>
          </a:p>
        </p:txBody>
      </p:sp>
      <p:pic>
        <p:nvPicPr>
          <p:cNvPr id="11" name="Graphic 10" descr="Clownfish with solid fill">
            <a:extLst>
              <a:ext uri="{FF2B5EF4-FFF2-40B4-BE49-F238E27FC236}">
                <a16:creationId xmlns:a16="http://schemas.microsoft.com/office/drawing/2014/main" id="{796EBCF3-7F42-777A-2EFF-C396450420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57114" y="2993405"/>
            <a:ext cx="914400" cy="914400"/>
          </a:xfrm>
          <a:prstGeom prst="rect">
            <a:avLst/>
          </a:prstGeom>
        </p:spPr>
      </p:pic>
      <p:pic>
        <p:nvPicPr>
          <p:cNvPr id="12" name="Graphic 11" descr="Clownfish with solid fill">
            <a:extLst>
              <a:ext uri="{FF2B5EF4-FFF2-40B4-BE49-F238E27FC236}">
                <a16:creationId xmlns:a16="http://schemas.microsoft.com/office/drawing/2014/main" id="{287F3162-F6B6-EDB5-9F91-FBDF5E2976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38691" y="2163133"/>
            <a:ext cx="914400" cy="91440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651D5804-51DA-AAEB-9C46-C92ED9AE27EB}"/>
              </a:ext>
            </a:extLst>
          </p:cNvPr>
          <p:cNvSpPr/>
          <p:nvPr/>
        </p:nvSpPr>
        <p:spPr>
          <a:xfrm>
            <a:off x="8577361" y="4278045"/>
            <a:ext cx="19335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“up to chance”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AB1EFE5-F853-5425-FD68-8FDC725F8C2A}"/>
              </a:ext>
            </a:extLst>
          </p:cNvPr>
          <p:cNvSpPr/>
          <p:nvPr/>
        </p:nvSpPr>
        <p:spPr>
          <a:xfrm>
            <a:off x="4950204" y="3165322"/>
            <a:ext cx="174527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annual survival rate = 0.5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4C2B9BB-8AF7-7535-2F49-DB8662E4F5EF}"/>
              </a:ext>
            </a:extLst>
          </p:cNvPr>
          <p:cNvSpPr/>
          <p:nvPr/>
        </p:nvSpPr>
        <p:spPr>
          <a:xfrm>
            <a:off x="4950204" y="5457283"/>
            <a:ext cx="174527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annual survival rate = 0.5</a:t>
            </a:r>
          </a:p>
        </p:txBody>
      </p:sp>
    </p:spTree>
    <p:extLst>
      <p:ext uri="{BB962C8B-B14F-4D97-AF65-F5344CB8AC3E}">
        <p14:creationId xmlns:p14="http://schemas.microsoft.com/office/powerpoint/2010/main" val="26667194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75C3EE-5D06-F42C-F7DE-9E868302E1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B4466-8702-09E0-2FB3-29567F49EE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0026"/>
            <a:ext cx="10515600" cy="977293"/>
          </a:xfrm>
        </p:spPr>
        <p:txBody>
          <a:bodyPr/>
          <a:lstStyle/>
          <a:p>
            <a:r>
              <a:rPr lang="en-US" dirty="0"/>
              <a:t>Let’s recap a bit!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8883F1-BF68-EC12-25BC-BA9BE410B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230" y="1108954"/>
            <a:ext cx="11303540" cy="5690680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b="1" i="1" u="sng" dirty="0"/>
              <a:t>Ecology, generally</a:t>
            </a:r>
            <a:endParaRPr lang="en-US" b="1" u="sng" dirty="0"/>
          </a:p>
          <a:p>
            <a:r>
              <a:rPr lang="en-US" u="sng" dirty="0"/>
              <a:t>Ecology</a:t>
            </a:r>
            <a:r>
              <a:rPr lang="en-US" dirty="0"/>
              <a:t> is the study of organisms and their interactions with each other and the environment</a:t>
            </a:r>
          </a:p>
          <a:p>
            <a:r>
              <a:rPr lang="en-US" dirty="0"/>
              <a:t>We use models (especially population models) to formalize hypotheses about these interactions and test those hypotheses against data</a:t>
            </a:r>
          </a:p>
          <a:p>
            <a:r>
              <a:rPr lang="en-US" dirty="0"/>
              <a:t>We can ask questions at many ecological scales: individual, population, metapopulation, community, ecosystem</a:t>
            </a:r>
          </a:p>
          <a:p>
            <a:pPr marL="0" indent="0">
              <a:buNone/>
            </a:pPr>
            <a:r>
              <a:rPr lang="en-US" b="1" i="1" u="sng" dirty="0"/>
              <a:t>Population growth, specifically</a:t>
            </a:r>
          </a:p>
          <a:p>
            <a:r>
              <a:rPr lang="en-US" dirty="0"/>
              <a:t>We can model population growth as </a:t>
            </a:r>
            <a:r>
              <a:rPr lang="en-US" u="sng" dirty="0"/>
              <a:t>geometric</a:t>
            </a:r>
            <a:r>
              <a:rPr lang="en-US" dirty="0"/>
              <a:t> in discrete time or </a:t>
            </a:r>
            <a:r>
              <a:rPr lang="en-US" u="sng" dirty="0"/>
              <a:t>exponential</a:t>
            </a:r>
            <a:r>
              <a:rPr lang="en-US" dirty="0"/>
              <a:t> in continuous time</a:t>
            </a:r>
          </a:p>
          <a:p>
            <a:endParaRPr lang="en-US" dirty="0"/>
          </a:p>
          <a:p>
            <a:r>
              <a:rPr lang="en-US" u="sng" dirty="0"/>
              <a:t>Logistic growth</a:t>
            </a:r>
            <a:r>
              <a:rPr lang="en-US" dirty="0"/>
              <a:t> models describe density-dependent growth rates that limit population growth at some specified carrying capacity</a:t>
            </a:r>
          </a:p>
          <a:p>
            <a:r>
              <a:rPr lang="en-US" dirty="0"/>
              <a:t>Logistic growth models imply a stable </a:t>
            </a:r>
            <a:r>
              <a:rPr lang="en-US" u="sng" dirty="0"/>
              <a:t>equilibrium</a:t>
            </a:r>
            <a:r>
              <a:rPr lang="en-US" dirty="0"/>
              <a:t> where the population size (N) is equal to the carrying capacity (K)</a:t>
            </a:r>
          </a:p>
          <a:p>
            <a:r>
              <a:rPr lang="en-US" dirty="0"/>
              <a:t>Despite the dire predictions of Malthus in the late 1700s, most human populations do not appear to yet be approaching carrying capacity</a:t>
            </a:r>
            <a:endParaRPr lang="en-US" u="sng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38AA32D-82EB-91F8-F9DB-A7A88ECE466C}"/>
              </a:ext>
            </a:extLst>
          </p:cNvPr>
          <p:cNvSpPr/>
          <p:nvPr/>
        </p:nvSpPr>
        <p:spPr>
          <a:xfrm>
            <a:off x="246110" y="4844374"/>
            <a:ext cx="11303540" cy="19552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12503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51BBCAC0-5C78-065E-494C-A4FBF39E46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Deterministic vs. Stochastic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2AEAB43-2BDE-B141-572D-F3708BEED7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0204" y="2933700"/>
            <a:ext cx="1244600" cy="762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7051439-1E86-E5A2-350A-207E7B165B1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" r="36482" b="-329"/>
          <a:stretch/>
        </p:blipFill>
        <p:spPr>
          <a:xfrm>
            <a:off x="2639589" y="1731441"/>
            <a:ext cx="3518001" cy="369333"/>
          </a:xfrm>
          <a:prstGeom prst="rect">
            <a:avLst/>
          </a:prstGeom>
        </p:spPr>
      </p:pic>
      <p:pic>
        <p:nvPicPr>
          <p:cNvPr id="8" name="Graphic 7" descr="Clownfish with solid fill">
            <a:extLst>
              <a:ext uri="{FF2B5EF4-FFF2-40B4-BE49-F238E27FC236}">
                <a16:creationId xmlns:a16="http://schemas.microsoft.com/office/drawing/2014/main" id="{AFFD539E-7BB8-4408-E479-AC945865B3E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20488" y="2738835"/>
            <a:ext cx="914400" cy="914400"/>
          </a:xfrm>
          <a:prstGeom prst="rect">
            <a:avLst/>
          </a:prstGeom>
        </p:spPr>
      </p:pic>
      <p:pic>
        <p:nvPicPr>
          <p:cNvPr id="9" name="Graphic 8" descr="Clownfish with solid fill">
            <a:extLst>
              <a:ext uri="{FF2B5EF4-FFF2-40B4-BE49-F238E27FC236}">
                <a16:creationId xmlns:a16="http://schemas.microsoft.com/office/drawing/2014/main" id="{31070B5B-B099-6399-12AA-3B6EA55332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075118" y="3132814"/>
            <a:ext cx="914400" cy="914400"/>
          </a:xfrm>
          <a:prstGeom prst="rect">
            <a:avLst/>
          </a:prstGeom>
        </p:spPr>
      </p:pic>
      <p:pic>
        <p:nvPicPr>
          <p:cNvPr id="10" name="Graphic 9" descr="Clownfish with solid fill">
            <a:extLst>
              <a:ext uri="{FF2B5EF4-FFF2-40B4-BE49-F238E27FC236}">
                <a16:creationId xmlns:a16="http://schemas.microsoft.com/office/drawing/2014/main" id="{07623E32-8BD9-CDDF-C886-1EF958E7AFA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603687" y="2141528"/>
            <a:ext cx="914400" cy="914400"/>
          </a:xfrm>
          <a:prstGeom prst="rect">
            <a:avLst/>
          </a:prstGeom>
        </p:spPr>
      </p:pic>
      <p:pic>
        <p:nvPicPr>
          <p:cNvPr id="13" name="Graphic 12" descr="Clownfish with solid fill">
            <a:extLst>
              <a:ext uri="{FF2B5EF4-FFF2-40B4-BE49-F238E27FC236}">
                <a16:creationId xmlns:a16="http://schemas.microsoft.com/office/drawing/2014/main" id="{DD24D1FA-D762-2130-0531-3CB80B161D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676803" y="2347874"/>
            <a:ext cx="914400" cy="9144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067075C-1D8C-D94E-799C-87EC4D5A97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0204" y="5295637"/>
            <a:ext cx="1244600" cy="762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FFCBACD-7B67-DE8D-F58D-0813D835532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" r="36482" b="-329"/>
          <a:stretch/>
        </p:blipFill>
        <p:spPr>
          <a:xfrm>
            <a:off x="2639589" y="4093378"/>
            <a:ext cx="3518001" cy="369333"/>
          </a:xfrm>
          <a:prstGeom prst="rect">
            <a:avLst/>
          </a:prstGeom>
        </p:spPr>
      </p:pic>
      <p:pic>
        <p:nvPicPr>
          <p:cNvPr id="25" name="Graphic 24" descr="Clownfish with solid fill">
            <a:extLst>
              <a:ext uri="{FF2B5EF4-FFF2-40B4-BE49-F238E27FC236}">
                <a16:creationId xmlns:a16="http://schemas.microsoft.com/office/drawing/2014/main" id="{38EEF7D4-DC1E-5236-0A66-62B49DCC96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20488" y="5100772"/>
            <a:ext cx="914400" cy="914400"/>
          </a:xfrm>
          <a:prstGeom prst="rect">
            <a:avLst/>
          </a:prstGeom>
        </p:spPr>
      </p:pic>
      <p:pic>
        <p:nvPicPr>
          <p:cNvPr id="27" name="Graphic 26" descr="Clownfish with solid fill">
            <a:extLst>
              <a:ext uri="{FF2B5EF4-FFF2-40B4-BE49-F238E27FC236}">
                <a16:creationId xmlns:a16="http://schemas.microsoft.com/office/drawing/2014/main" id="{6E7430E0-913E-8EE8-DB65-CEDE1E75EA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075118" y="5494751"/>
            <a:ext cx="914400" cy="914400"/>
          </a:xfrm>
          <a:prstGeom prst="rect">
            <a:avLst/>
          </a:prstGeom>
        </p:spPr>
      </p:pic>
      <p:pic>
        <p:nvPicPr>
          <p:cNvPr id="28" name="Graphic 27" descr="Clownfish with solid fill">
            <a:extLst>
              <a:ext uri="{FF2B5EF4-FFF2-40B4-BE49-F238E27FC236}">
                <a16:creationId xmlns:a16="http://schemas.microsoft.com/office/drawing/2014/main" id="{477EB2D2-FBE8-5BAC-4DD2-011D1B591B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603687" y="4503465"/>
            <a:ext cx="914400" cy="914400"/>
          </a:xfrm>
          <a:prstGeom prst="rect">
            <a:avLst/>
          </a:prstGeom>
        </p:spPr>
      </p:pic>
      <p:pic>
        <p:nvPicPr>
          <p:cNvPr id="29" name="Graphic 28" descr="Clownfish with solid fill">
            <a:extLst>
              <a:ext uri="{FF2B5EF4-FFF2-40B4-BE49-F238E27FC236}">
                <a16:creationId xmlns:a16="http://schemas.microsoft.com/office/drawing/2014/main" id="{4196ED3B-4165-13E8-3540-4FF98EBB4F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676803" y="4709811"/>
            <a:ext cx="914400" cy="914400"/>
          </a:xfrm>
          <a:prstGeom prst="rect">
            <a:avLst/>
          </a:prstGeom>
        </p:spPr>
      </p:pic>
      <p:pic>
        <p:nvPicPr>
          <p:cNvPr id="30" name="Graphic 29" descr="Clownfish with solid fill">
            <a:extLst>
              <a:ext uri="{FF2B5EF4-FFF2-40B4-BE49-F238E27FC236}">
                <a16:creationId xmlns:a16="http://schemas.microsoft.com/office/drawing/2014/main" id="{4D035326-1922-4A0C-B4B6-EF49021B07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041232" y="4838437"/>
            <a:ext cx="914400" cy="9144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C0F39E1-F220-EDBD-F1FD-71A3C9BBBCA2}"/>
              </a:ext>
            </a:extLst>
          </p:cNvPr>
          <p:cNvSpPr/>
          <p:nvPr/>
        </p:nvSpPr>
        <p:spPr>
          <a:xfrm>
            <a:off x="6938691" y="4286438"/>
            <a:ext cx="13058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if </a:t>
            </a:r>
            <a:r>
              <a:rPr lang="en-US" b="1" dirty="0">
                <a:solidFill>
                  <a:srgbClr val="C00000"/>
                </a:solidFill>
              </a:rPr>
              <a:t>stochastic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CB2706B-3035-6D24-EAC5-B3904631F644}"/>
              </a:ext>
            </a:extLst>
          </p:cNvPr>
          <p:cNvSpPr/>
          <p:nvPr/>
        </p:nvSpPr>
        <p:spPr>
          <a:xfrm>
            <a:off x="8187528" y="1753999"/>
            <a:ext cx="19335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“always the same”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37E1FAD-BFA5-8040-7A09-269DDA293A3F}"/>
              </a:ext>
            </a:extLst>
          </p:cNvPr>
          <p:cNvSpPr/>
          <p:nvPr/>
        </p:nvSpPr>
        <p:spPr>
          <a:xfrm>
            <a:off x="6548858" y="1762392"/>
            <a:ext cx="15938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if </a:t>
            </a:r>
            <a:r>
              <a:rPr lang="en-US" dirty="0">
                <a:solidFill>
                  <a:srgbClr val="C00000"/>
                </a:solidFill>
              </a:rPr>
              <a:t>deterministic</a:t>
            </a:r>
          </a:p>
        </p:txBody>
      </p:sp>
      <p:pic>
        <p:nvPicPr>
          <p:cNvPr id="11" name="Graphic 10" descr="Clownfish with solid fill">
            <a:extLst>
              <a:ext uri="{FF2B5EF4-FFF2-40B4-BE49-F238E27FC236}">
                <a16:creationId xmlns:a16="http://schemas.microsoft.com/office/drawing/2014/main" id="{796EBCF3-7F42-777A-2EFF-C396450420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57114" y="2993405"/>
            <a:ext cx="914400" cy="914400"/>
          </a:xfrm>
          <a:prstGeom prst="rect">
            <a:avLst/>
          </a:prstGeom>
        </p:spPr>
      </p:pic>
      <p:pic>
        <p:nvPicPr>
          <p:cNvPr id="12" name="Graphic 11" descr="Clownfish with solid fill">
            <a:extLst>
              <a:ext uri="{FF2B5EF4-FFF2-40B4-BE49-F238E27FC236}">
                <a16:creationId xmlns:a16="http://schemas.microsoft.com/office/drawing/2014/main" id="{287F3162-F6B6-EDB5-9F91-FBDF5E2976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38691" y="2163133"/>
            <a:ext cx="914400" cy="91440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651D5804-51DA-AAEB-9C46-C92ED9AE27EB}"/>
              </a:ext>
            </a:extLst>
          </p:cNvPr>
          <p:cNvSpPr/>
          <p:nvPr/>
        </p:nvSpPr>
        <p:spPr>
          <a:xfrm>
            <a:off x="8577361" y="4278045"/>
            <a:ext cx="19335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“up to chance”</a:t>
            </a:r>
          </a:p>
        </p:txBody>
      </p:sp>
      <p:pic>
        <p:nvPicPr>
          <p:cNvPr id="14" name="Graphic 13" descr="Clownfish with solid fill">
            <a:extLst>
              <a:ext uri="{FF2B5EF4-FFF2-40B4-BE49-F238E27FC236}">
                <a16:creationId xmlns:a16="http://schemas.microsoft.com/office/drawing/2014/main" id="{78C9DCFE-9D68-7AE9-93CB-5C833C141E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244498" y="4643572"/>
            <a:ext cx="914400" cy="914400"/>
          </a:xfrm>
          <a:prstGeom prst="rect">
            <a:avLst/>
          </a:prstGeom>
        </p:spPr>
      </p:pic>
      <p:pic>
        <p:nvPicPr>
          <p:cNvPr id="15" name="Graphic 14" descr="Clownfish with solid fill">
            <a:extLst>
              <a:ext uri="{FF2B5EF4-FFF2-40B4-BE49-F238E27FC236}">
                <a16:creationId xmlns:a16="http://schemas.microsoft.com/office/drawing/2014/main" id="{B5B5F071-32C1-3B6D-083C-CD8A1AE533A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835602" y="5457906"/>
            <a:ext cx="914400" cy="9144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93143F3B-32CC-7162-764C-CA472C4A1DAE}"/>
              </a:ext>
            </a:extLst>
          </p:cNvPr>
          <p:cNvSpPr/>
          <p:nvPr/>
        </p:nvSpPr>
        <p:spPr>
          <a:xfrm>
            <a:off x="4950204" y="3165322"/>
            <a:ext cx="174527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annual survival rate = 0.5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37895BE-F8FD-B33A-95A1-23E93781C095}"/>
              </a:ext>
            </a:extLst>
          </p:cNvPr>
          <p:cNvSpPr/>
          <p:nvPr/>
        </p:nvSpPr>
        <p:spPr>
          <a:xfrm>
            <a:off x="4950204" y="5457283"/>
            <a:ext cx="174527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annual survival rate = 0.5</a:t>
            </a:r>
          </a:p>
        </p:txBody>
      </p:sp>
    </p:spTree>
    <p:extLst>
      <p:ext uri="{BB962C8B-B14F-4D97-AF65-F5344CB8AC3E}">
        <p14:creationId xmlns:p14="http://schemas.microsoft.com/office/powerpoint/2010/main" val="272301519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E7347D86-E9DA-4EF2-2203-4EE60007AAB5}"/>
              </a:ext>
            </a:extLst>
          </p:cNvPr>
          <p:cNvSpPr txBox="1"/>
          <p:nvPr/>
        </p:nvSpPr>
        <p:spPr>
          <a:xfrm>
            <a:off x="6984489" y="1675239"/>
            <a:ext cx="5207511" cy="4339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i="1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en-US" sz="2400" i="1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and N = difficult to measure.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Neglect population structure.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Single species models.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Assumes constant harvest.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Ignores reality of overfishing.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Because of the </a:t>
            </a:r>
            <a:r>
              <a:rPr lang="en-US" sz="24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semi-stable equilibrium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at MSY, small (natural) decreases in N can be devastating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2400" b="1" dirty="0">
                <a:solidFill>
                  <a:srgbClr val="C00000"/>
                </a:solidFill>
              </a:rPr>
              <a:t>environmental stochasticity</a:t>
            </a:r>
          </a:p>
          <a:p>
            <a:pPr marL="1371600" lvl="2" indent="-457200">
              <a:buFont typeface="Wingdings" pitchFamily="2" charset="2"/>
              <a:buChar char="§"/>
            </a:pPr>
            <a:r>
              <a:rPr lang="en-US" sz="2000" dirty="0"/>
              <a:t>temporal changes in mortality or reproductive rate (e.g. due to climate)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ED3E4D6-E3B2-FB7F-071F-E87164C60A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1706" y="3439534"/>
            <a:ext cx="1244600" cy="762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A1FA6C7-5EEB-C093-4006-9AF515FFF3B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" r="36482" b="-329"/>
          <a:stretch/>
        </p:blipFill>
        <p:spPr>
          <a:xfrm>
            <a:off x="491091" y="2237275"/>
            <a:ext cx="3518001" cy="369333"/>
          </a:xfrm>
          <a:prstGeom prst="rect">
            <a:avLst/>
          </a:prstGeom>
        </p:spPr>
      </p:pic>
      <p:pic>
        <p:nvPicPr>
          <p:cNvPr id="5" name="Graphic 4" descr="Clownfish with solid fill">
            <a:extLst>
              <a:ext uri="{FF2B5EF4-FFF2-40B4-BE49-F238E27FC236}">
                <a16:creationId xmlns:a16="http://schemas.microsoft.com/office/drawing/2014/main" id="{FD8DC293-D84B-1304-AA82-BB07194758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71990" y="3244669"/>
            <a:ext cx="914400" cy="914400"/>
          </a:xfrm>
          <a:prstGeom prst="rect">
            <a:avLst/>
          </a:prstGeom>
        </p:spPr>
      </p:pic>
      <p:pic>
        <p:nvPicPr>
          <p:cNvPr id="6" name="Graphic 5" descr="Clownfish with solid fill">
            <a:extLst>
              <a:ext uri="{FF2B5EF4-FFF2-40B4-BE49-F238E27FC236}">
                <a16:creationId xmlns:a16="http://schemas.microsoft.com/office/drawing/2014/main" id="{08C3C67F-F198-1EB5-4E9D-00D85AE9E7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26620" y="3638648"/>
            <a:ext cx="914400" cy="914400"/>
          </a:xfrm>
          <a:prstGeom prst="rect">
            <a:avLst/>
          </a:prstGeom>
        </p:spPr>
      </p:pic>
      <p:pic>
        <p:nvPicPr>
          <p:cNvPr id="7" name="Graphic 6" descr="Clownfish with solid fill">
            <a:extLst>
              <a:ext uri="{FF2B5EF4-FFF2-40B4-BE49-F238E27FC236}">
                <a16:creationId xmlns:a16="http://schemas.microsoft.com/office/drawing/2014/main" id="{0D9D7D00-C808-0F9A-2621-E69FC09182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455189" y="2647362"/>
            <a:ext cx="914400" cy="914400"/>
          </a:xfrm>
          <a:prstGeom prst="rect">
            <a:avLst/>
          </a:prstGeom>
        </p:spPr>
      </p:pic>
      <p:pic>
        <p:nvPicPr>
          <p:cNvPr id="8" name="Graphic 7" descr="Clownfish with solid fill">
            <a:extLst>
              <a:ext uri="{FF2B5EF4-FFF2-40B4-BE49-F238E27FC236}">
                <a16:creationId xmlns:a16="http://schemas.microsoft.com/office/drawing/2014/main" id="{F25A2EFF-6DBA-DC5D-B797-1B46839CC3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8305" y="2853708"/>
            <a:ext cx="914400" cy="9144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90C0AE8-CE98-B2A7-6A82-87953B8AD153}"/>
              </a:ext>
            </a:extLst>
          </p:cNvPr>
          <p:cNvSpPr/>
          <p:nvPr/>
        </p:nvSpPr>
        <p:spPr>
          <a:xfrm>
            <a:off x="3838876" y="2259707"/>
            <a:ext cx="13058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if </a:t>
            </a:r>
            <a:r>
              <a:rPr lang="en-US" b="1" dirty="0">
                <a:solidFill>
                  <a:srgbClr val="C00000"/>
                </a:solidFill>
              </a:rPr>
              <a:t>stochastic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033897F-8C63-BA63-752C-9AFD218A34C0}"/>
              </a:ext>
            </a:extLst>
          </p:cNvPr>
          <p:cNvSpPr/>
          <p:nvPr/>
        </p:nvSpPr>
        <p:spPr>
          <a:xfrm>
            <a:off x="5129227" y="2311669"/>
            <a:ext cx="19335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“up to chance”</a:t>
            </a:r>
          </a:p>
        </p:txBody>
      </p:sp>
      <p:pic>
        <p:nvPicPr>
          <p:cNvPr id="13" name="Graphic 12" descr="Clownfish with solid fill">
            <a:extLst>
              <a:ext uri="{FF2B5EF4-FFF2-40B4-BE49-F238E27FC236}">
                <a16:creationId xmlns:a16="http://schemas.microsoft.com/office/drawing/2014/main" id="{B02C314F-8C75-CC8C-1AF2-39DF1C5D00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97883" y="2654764"/>
            <a:ext cx="914400" cy="9144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1D0857A1-1194-96CB-63E2-39E1C78779BB}"/>
              </a:ext>
            </a:extLst>
          </p:cNvPr>
          <p:cNvSpPr/>
          <p:nvPr/>
        </p:nvSpPr>
        <p:spPr>
          <a:xfrm>
            <a:off x="2691417" y="3569164"/>
            <a:ext cx="174527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annual survival rate = 0.5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AF241B2-505A-227B-7215-2CE9E0A8AD4E}"/>
              </a:ext>
            </a:extLst>
          </p:cNvPr>
          <p:cNvSpPr/>
          <p:nvPr/>
        </p:nvSpPr>
        <p:spPr>
          <a:xfrm>
            <a:off x="4669245" y="3522997"/>
            <a:ext cx="17452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cyclone year!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27D5688E-3974-EEC1-8A3F-A956A7444684}"/>
              </a:ext>
            </a:extLst>
          </p:cNvPr>
          <p:cNvSpPr txBox="1">
            <a:spLocks/>
          </p:cNvSpPr>
          <p:nvPr/>
        </p:nvSpPr>
        <p:spPr>
          <a:xfrm>
            <a:off x="0" y="129873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The case of the orange </a:t>
            </a:r>
            <a:r>
              <a:rPr lang="en-US" dirty="0" err="1"/>
              <a:t>roughy</a:t>
            </a:r>
            <a:r>
              <a:rPr lang="en-US" dirty="0"/>
              <a:t> highlights many of the </a:t>
            </a:r>
            <a:r>
              <a:rPr lang="en-US" b="1" dirty="0">
                <a:solidFill>
                  <a:srgbClr val="C00000"/>
                </a:solidFill>
              </a:rPr>
              <a:t>inherent problems with MSY</a:t>
            </a:r>
          </a:p>
        </p:txBody>
      </p:sp>
      <p:pic>
        <p:nvPicPr>
          <p:cNvPr id="3" name="Picture 2" descr="Orange Roughy - Good Fish Bad Fish">
            <a:extLst>
              <a:ext uri="{FF2B5EF4-FFF2-40B4-BE49-F238E27FC236}">
                <a16:creationId xmlns:a16="http://schemas.microsoft.com/office/drawing/2014/main" id="{86884402-AD96-365C-26A5-F586E2344D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6360" y="112070"/>
            <a:ext cx="3215640" cy="1339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390398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E7347D86-E9DA-4EF2-2203-4EE60007AAB5}"/>
              </a:ext>
            </a:extLst>
          </p:cNvPr>
          <p:cNvSpPr txBox="1"/>
          <p:nvPr/>
        </p:nvSpPr>
        <p:spPr>
          <a:xfrm>
            <a:off x="6984489" y="1538079"/>
            <a:ext cx="5207511" cy="56938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i="1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en-US" sz="2400" i="1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and N = difficult to measure.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Neglect population structure.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Single species models.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Assumes constant harvest.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Ignores reality of overfishing.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Because of the </a:t>
            </a:r>
            <a:r>
              <a:rPr lang="en-US" sz="2400" b="1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semi-stable equilibrium 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at MSY, small (natural) decreases in N can be devastating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2400" b="1" dirty="0">
                <a:solidFill>
                  <a:schemeClr val="bg1">
                    <a:lumMod val="65000"/>
                  </a:schemeClr>
                </a:solidFill>
              </a:rPr>
              <a:t>environmental stochasticity</a:t>
            </a:r>
          </a:p>
          <a:p>
            <a:pPr marL="1371600" lvl="2" indent="-457200">
              <a:buFont typeface="Wingdings" pitchFamily="2" charset="2"/>
              <a:buChar char="§"/>
            </a:pPr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temporal changes in mortality or reproductive rate (due to climate)</a:t>
            </a:r>
            <a:endParaRPr lang="en-US" sz="2400" b="1" dirty="0">
              <a:solidFill>
                <a:schemeClr val="bg1">
                  <a:lumMod val="65000"/>
                </a:schemeClr>
              </a:solidFill>
            </a:endParaRP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2400" b="1" dirty="0">
                <a:solidFill>
                  <a:srgbClr val="C00000"/>
                </a:solidFill>
              </a:rPr>
              <a:t>demographic stochasticity</a:t>
            </a:r>
          </a:p>
          <a:p>
            <a:pPr marL="1371600" lvl="2" indent="-457200">
              <a:buFont typeface="Wingdings" pitchFamily="2" charset="2"/>
              <a:buChar char="§"/>
            </a:pPr>
            <a:r>
              <a:rPr lang="en-US" sz="2000" dirty="0"/>
              <a:t>individual-level differences in mortality and reproduction, esp. at small pop size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endParaRPr lang="en-US" sz="2400" b="1" dirty="0">
              <a:solidFill>
                <a:srgbClr val="C0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ED3E4D6-E3B2-FB7F-071F-E87164C60A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1706" y="3439534"/>
            <a:ext cx="1244600" cy="762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A1FA6C7-5EEB-C093-4006-9AF515FFF3B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" r="36482" b="-329"/>
          <a:stretch/>
        </p:blipFill>
        <p:spPr>
          <a:xfrm>
            <a:off x="491091" y="2237275"/>
            <a:ext cx="3518001" cy="369333"/>
          </a:xfrm>
          <a:prstGeom prst="rect">
            <a:avLst/>
          </a:prstGeom>
        </p:spPr>
      </p:pic>
      <p:pic>
        <p:nvPicPr>
          <p:cNvPr id="5" name="Graphic 4" descr="Clownfish with solid fill">
            <a:extLst>
              <a:ext uri="{FF2B5EF4-FFF2-40B4-BE49-F238E27FC236}">
                <a16:creationId xmlns:a16="http://schemas.microsoft.com/office/drawing/2014/main" id="{FD8DC293-D84B-1304-AA82-BB07194758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71990" y="3244669"/>
            <a:ext cx="914400" cy="914400"/>
          </a:xfrm>
          <a:prstGeom prst="rect">
            <a:avLst/>
          </a:prstGeom>
        </p:spPr>
      </p:pic>
      <p:pic>
        <p:nvPicPr>
          <p:cNvPr id="6" name="Graphic 5" descr="Clownfish with solid fill">
            <a:extLst>
              <a:ext uri="{FF2B5EF4-FFF2-40B4-BE49-F238E27FC236}">
                <a16:creationId xmlns:a16="http://schemas.microsoft.com/office/drawing/2014/main" id="{08C3C67F-F198-1EB5-4E9D-00D85AE9E7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26620" y="3638648"/>
            <a:ext cx="914400" cy="914400"/>
          </a:xfrm>
          <a:prstGeom prst="rect">
            <a:avLst/>
          </a:prstGeom>
        </p:spPr>
      </p:pic>
      <p:pic>
        <p:nvPicPr>
          <p:cNvPr id="7" name="Graphic 6" descr="Clownfish with solid fill">
            <a:extLst>
              <a:ext uri="{FF2B5EF4-FFF2-40B4-BE49-F238E27FC236}">
                <a16:creationId xmlns:a16="http://schemas.microsoft.com/office/drawing/2014/main" id="{0D9D7D00-C808-0F9A-2621-E69FC09182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455189" y="2647362"/>
            <a:ext cx="914400" cy="914400"/>
          </a:xfrm>
          <a:prstGeom prst="rect">
            <a:avLst/>
          </a:prstGeom>
        </p:spPr>
      </p:pic>
      <p:pic>
        <p:nvPicPr>
          <p:cNvPr id="8" name="Graphic 7" descr="Clownfish with solid fill">
            <a:extLst>
              <a:ext uri="{FF2B5EF4-FFF2-40B4-BE49-F238E27FC236}">
                <a16:creationId xmlns:a16="http://schemas.microsoft.com/office/drawing/2014/main" id="{F25A2EFF-6DBA-DC5D-B797-1B46839CC3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8305" y="2853708"/>
            <a:ext cx="914400" cy="9144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1D0857A1-1194-96CB-63E2-39E1C78779BB}"/>
              </a:ext>
            </a:extLst>
          </p:cNvPr>
          <p:cNvSpPr/>
          <p:nvPr/>
        </p:nvSpPr>
        <p:spPr>
          <a:xfrm>
            <a:off x="2691417" y="3569164"/>
            <a:ext cx="174527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annual fecundity = 0.5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27D5688E-3974-EEC1-8A3F-A956A7444684}"/>
              </a:ext>
            </a:extLst>
          </p:cNvPr>
          <p:cNvSpPr txBox="1">
            <a:spLocks/>
          </p:cNvSpPr>
          <p:nvPr/>
        </p:nvSpPr>
        <p:spPr>
          <a:xfrm>
            <a:off x="0" y="129873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The case of the orange </a:t>
            </a:r>
            <a:r>
              <a:rPr lang="en-US" dirty="0" err="1"/>
              <a:t>roughy</a:t>
            </a:r>
            <a:r>
              <a:rPr lang="en-US" dirty="0"/>
              <a:t> highlights many of the </a:t>
            </a:r>
            <a:r>
              <a:rPr lang="en-US" b="1" dirty="0">
                <a:solidFill>
                  <a:srgbClr val="C00000"/>
                </a:solidFill>
              </a:rPr>
              <a:t>inherent problems with MSY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F9A7EA9-A5A1-6821-08C0-28F754BC443E}"/>
              </a:ext>
            </a:extLst>
          </p:cNvPr>
          <p:cNvSpPr/>
          <p:nvPr/>
        </p:nvSpPr>
        <p:spPr>
          <a:xfrm>
            <a:off x="3483246" y="2278030"/>
            <a:ext cx="16171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if </a:t>
            </a:r>
            <a:r>
              <a:rPr lang="en-US" b="1" dirty="0">
                <a:solidFill>
                  <a:srgbClr val="C00000"/>
                </a:solidFill>
              </a:rPr>
              <a:t>deterministic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5ED819E-A005-C1A2-D8D2-1964478112AC}"/>
              </a:ext>
            </a:extLst>
          </p:cNvPr>
          <p:cNvSpPr/>
          <p:nvPr/>
        </p:nvSpPr>
        <p:spPr>
          <a:xfrm>
            <a:off x="5129227" y="2311669"/>
            <a:ext cx="19335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“always the same”</a:t>
            </a:r>
          </a:p>
        </p:txBody>
      </p:sp>
      <p:pic>
        <p:nvPicPr>
          <p:cNvPr id="18" name="Graphic 17" descr="Clownfish with solid fill">
            <a:extLst>
              <a:ext uri="{FF2B5EF4-FFF2-40B4-BE49-F238E27FC236}">
                <a16:creationId xmlns:a16="http://schemas.microsoft.com/office/drawing/2014/main" id="{62A85D87-2855-632B-F7A7-0024837521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24719" y="3241176"/>
            <a:ext cx="914400" cy="914400"/>
          </a:xfrm>
          <a:prstGeom prst="rect">
            <a:avLst/>
          </a:prstGeom>
        </p:spPr>
      </p:pic>
      <p:pic>
        <p:nvPicPr>
          <p:cNvPr id="20" name="Graphic 19" descr="Clownfish with solid fill">
            <a:extLst>
              <a:ext uri="{FF2B5EF4-FFF2-40B4-BE49-F238E27FC236}">
                <a16:creationId xmlns:a16="http://schemas.microsoft.com/office/drawing/2014/main" id="{4B830C03-FF79-2D56-A624-33A162EB1BD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79349" y="3635155"/>
            <a:ext cx="914400" cy="914400"/>
          </a:xfrm>
          <a:prstGeom prst="rect">
            <a:avLst/>
          </a:prstGeom>
        </p:spPr>
      </p:pic>
      <p:pic>
        <p:nvPicPr>
          <p:cNvPr id="21" name="Graphic 20" descr="Clownfish with solid fill">
            <a:extLst>
              <a:ext uri="{FF2B5EF4-FFF2-40B4-BE49-F238E27FC236}">
                <a16:creationId xmlns:a16="http://schemas.microsoft.com/office/drawing/2014/main" id="{991C29CD-4269-F4E9-D2AD-4ADD7652F3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107918" y="2643869"/>
            <a:ext cx="914400" cy="914400"/>
          </a:xfrm>
          <a:prstGeom prst="rect">
            <a:avLst/>
          </a:prstGeom>
        </p:spPr>
      </p:pic>
      <p:pic>
        <p:nvPicPr>
          <p:cNvPr id="22" name="Graphic 21" descr="Clownfish with solid fill">
            <a:extLst>
              <a:ext uri="{FF2B5EF4-FFF2-40B4-BE49-F238E27FC236}">
                <a16:creationId xmlns:a16="http://schemas.microsoft.com/office/drawing/2014/main" id="{9396DF69-6489-CBD8-34E6-067386E01F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181034" y="2850215"/>
            <a:ext cx="914400" cy="914400"/>
          </a:xfrm>
          <a:prstGeom prst="rect">
            <a:avLst/>
          </a:prstGeom>
        </p:spPr>
      </p:pic>
      <p:pic>
        <p:nvPicPr>
          <p:cNvPr id="23" name="Graphic 22" descr="Clownfish with solid fill">
            <a:extLst>
              <a:ext uri="{FF2B5EF4-FFF2-40B4-BE49-F238E27FC236}">
                <a16:creationId xmlns:a16="http://schemas.microsoft.com/office/drawing/2014/main" id="{176D5A62-1409-0923-1C12-EAACA42D64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063917" y="3630424"/>
            <a:ext cx="914400" cy="914400"/>
          </a:xfrm>
          <a:prstGeom prst="rect">
            <a:avLst/>
          </a:prstGeom>
        </p:spPr>
      </p:pic>
      <p:pic>
        <p:nvPicPr>
          <p:cNvPr id="24" name="Graphic 23" descr="Clownfish with solid fill">
            <a:extLst>
              <a:ext uri="{FF2B5EF4-FFF2-40B4-BE49-F238E27FC236}">
                <a16:creationId xmlns:a16="http://schemas.microsoft.com/office/drawing/2014/main" id="{EA2F27C5-1CFD-99B2-93CE-8B3FBBB24C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992479" y="2681001"/>
            <a:ext cx="914400" cy="914400"/>
          </a:xfrm>
          <a:prstGeom prst="rect">
            <a:avLst/>
          </a:prstGeom>
        </p:spPr>
      </p:pic>
      <p:pic>
        <p:nvPicPr>
          <p:cNvPr id="9" name="Picture 8" descr="Orange Roughy - Good Fish Bad Fish">
            <a:extLst>
              <a:ext uri="{FF2B5EF4-FFF2-40B4-BE49-F238E27FC236}">
                <a16:creationId xmlns:a16="http://schemas.microsoft.com/office/drawing/2014/main" id="{6AFE9740-8E57-A15B-74D4-C66D60571A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6360" y="112070"/>
            <a:ext cx="3215640" cy="1339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151753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E7347D86-E9DA-4EF2-2203-4EE60007AAB5}"/>
              </a:ext>
            </a:extLst>
          </p:cNvPr>
          <p:cNvSpPr txBox="1"/>
          <p:nvPr/>
        </p:nvSpPr>
        <p:spPr>
          <a:xfrm>
            <a:off x="6984489" y="1538079"/>
            <a:ext cx="5207511" cy="56938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i="1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en-US" sz="2400" i="1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and N = difficult to measure.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Neglect population structure.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Single species models.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Assumes constant harvest.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Ignores reality of overfishing.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Because of the </a:t>
            </a:r>
            <a:r>
              <a:rPr lang="en-US" sz="2400" b="1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semi-stable equilibrium 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at MSY, small (natural) decreases in N can be devastating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2400" b="1" dirty="0">
                <a:solidFill>
                  <a:schemeClr val="bg1">
                    <a:lumMod val="65000"/>
                  </a:schemeClr>
                </a:solidFill>
              </a:rPr>
              <a:t>environmental stochasticity</a:t>
            </a:r>
          </a:p>
          <a:p>
            <a:pPr marL="1371600" lvl="2" indent="-457200">
              <a:buFont typeface="Wingdings" pitchFamily="2" charset="2"/>
              <a:buChar char="§"/>
            </a:pPr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temporal changes in mortality or reproductive rate (due to climate)</a:t>
            </a:r>
            <a:endParaRPr lang="en-US" sz="2400" b="1" dirty="0">
              <a:solidFill>
                <a:schemeClr val="bg1">
                  <a:lumMod val="65000"/>
                </a:schemeClr>
              </a:solidFill>
            </a:endParaRP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2400" b="1" dirty="0">
                <a:solidFill>
                  <a:srgbClr val="C00000"/>
                </a:solidFill>
              </a:rPr>
              <a:t>demographic stochasticity</a:t>
            </a:r>
          </a:p>
          <a:p>
            <a:pPr marL="1371600" lvl="2" indent="-457200">
              <a:buFont typeface="Wingdings" pitchFamily="2" charset="2"/>
              <a:buChar char="§"/>
            </a:pPr>
            <a:r>
              <a:rPr lang="en-US" sz="2000" dirty="0"/>
              <a:t>individual-level differences in mortality and reproduction, esp. at small pop size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endParaRPr lang="en-US" sz="2400" b="1" dirty="0">
              <a:solidFill>
                <a:srgbClr val="C0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ED3E4D6-E3B2-FB7F-071F-E87164C60A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1706" y="3439534"/>
            <a:ext cx="1244600" cy="762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A1FA6C7-5EEB-C093-4006-9AF515FFF3B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" r="36482" b="-329"/>
          <a:stretch/>
        </p:blipFill>
        <p:spPr>
          <a:xfrm>
            <a:off x="491091" y="2237275"/>
            <a:ext cx="3518001" cy="369333"/>
          </a:xfrm>
          <a:prstGeom prst="rect">
            <a:avLst/>
          </a:prstGeom>
        </p:spPr>
      </p:pic>
      <p:pic>
        <p:nvPicPr>
          <p:cNvPr id="5" name="Graphic 4" descr="Clownfish with solid fill">
            <a:extLst>
              <a:ext uri="{FF2B5EF4-FFF2-40B4-BE49-F238E27FC236}">
                <a16:creationId xmlns:a16="http://schemas.microsoft.com/office/drawing/2014/main" id="{FD8DC293-D84B-1304-AA82-BB07194758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71990" y="3244669"/>
            <a:ext cx="914400" cy="914400"/>
          </a:xfrm>
          <a:prstGeom prst="rect">
            <a:avLst/>
          </a:prstGeom>
        </p:spPr>
      </p:pic>
      <p:pic>
        <p:nvPicPr>
          <p:cNvPr id="6" name="Graphic 5" descr="Clownfish with solid fill">
            <a:extLst>
              <a:ext uri="{FF2B5EF4-FFF2-40B4-BE49-F238E27FC236}">
                <a16:creationId xmlns:a16="http://schemas.microsoft.com/office/drawing/2014/main" id="{08C3C67F-F198-1EB5-4E9D-00D85AE9E7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26620" y="3638648"/>
            <a:ext cx="914400" cy="914400"/>
          </a:xfrm>
          <a:prstGeom prst="rect">
            <a:avLst/>
          </a:prstGeom>
        </p:spPr>
      </p:pic>
      <p:pic>
        <p:nvPicPr>
          <p:cNvPr id="7" name="Graphic 6" descr="Clownfish with solid fill">
            <a:extLst>
              <a:ext uri="{FF2B5EF4-FFF2-40B4-BE49-F238E27FC236}">
                <a16:creationId xmlns:a16="http://schemas.microsoft.com/office/drawing/2014/main" id="{0D9D7D00-C808-0F9A-2621-E69FC09182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455189" y="2647362"/>
            <a:ext cx="914400" cy="914400"/>
          </a:xfrm>
          <a:prstGeom prst="rect">
            <a:avLst/>
          </a:prstGeom>
        </p:spPr>
      </p:pic>
      <p:pic>
        <p:nvPicPr>
          <p:cNvPr id="8" name="Graphic 7" descr="Clownfish with solid fill">
            <a:extLst>
              <a:ext uri="{FF2B5EF4-FFF2-40B4-BE49-F238E27FC236}">
                <a16:creationId xmlns:a16="http://schemas.microsoft.com/office/drawing/2014/main" id="{F25A2EFF-6DBA-DC5D-B797-1B46839CC3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8305" y="2853708"/>
            <a:ext cx="914400" cy="914400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27D5688E-3974-EEC1-8A3F-A956A7444684}"/>
              </a:ext>
            </a:extLst>
          </p:cNvPr>
          <p:cNvSpPr txBox="1">
            <a:spLocks/>
          </p:cNvSpPr>
          <p:nvPr/>
        </p:nvSpPr>
        <p:spPr>
          <a:xfrm>
            <a:off x="0" y="129873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The case of the orange </a:t>
            </a:r>
            <a:r>
              <a:rPr lang="en-US" dirty="0" err="1"/>
              <a:t>roughy</a:t>
            </a:r>
            <a:r>
              <a:rPr lang="en-US" dirty="0"/>
              <a:t> highlights many of the </a:t>
            </a:r>
            <a:r>
              <a:rPr lang="en-US" b="1" dirty="0">
                <a:solidFill>
                  <a:srgbClr val="C00000"/>
                </a:solidFill>
              </a:rPr>
              <a:t>inherent problems with MSY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212A969-4118-DD1C-AFB8-7E028E2100C3}"/>
              </a:ext>
            </a:extLst>
          </p:cNvPr>
          <p:cNvSpPr/>
          <p:nvPr/>
        </p:nvSpPr>
        <p:spPr>
          <a:xfrm>
            <a:off x="3483246" y="2278030"/>
            <a:ext cx="13058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if </a:t>
            </a:r>
            <a:r>
              <a:rPr lang="en-US" b="1" dirty="0">
                <a:solidFill>
                  <a:srgbClr val="C00000"/>
                </a:solidFill>
              </a:rPr>
              <a:t>stochastic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AA0074C-A24B-CEA0-BC8B-4AB3E0363BFD}"/>
              </a:ext>
            </a:extLst>
          </p:cNvPr>
          <p:cNvSpPr/>
          <p:nvPr/>
        </p:nvSpPr>
        <p:spPr>
          <a:xfrm>
            <a:off x="5129227" y="2311669"/>
            <a:ext cx="19335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“up to chance”</a:t>
            </a:r>
          </a:p>
        </p:txBody>
      </p:sp>
      <p:pic>
        <p:nvPicPr>
          <p:cNvPr id="13" name="Graphic 12" descr="Female with solid fill">
            <a:extLst>
              <a:ext uri="{FF2B5EF4-FFF2-40B4-BE49-F238E27FC236}">
                <a16:creationId xmlns:a16="http://schemas.microsoft.com/office/drawing/2014/main" id="{370DBDFC-A34D-D77A-1386-6036B42D5CB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36501" y="3029647"/>
            <a:ext cx="579327" cy="579327"/>
          </a:xfrm>
          <a:prstGeom prst="rect">
            <a:avLst/>
          </a:prstGeom>
        </p:spPr>
      </p:pic>
      <p:pic>
        <p:nvPicPr>
          <p:cNvPr id="16" name="Graphic 15" descr="Female with solid fill">
            <a:extLst>
              <a:ext uri="{FF2B5EF4-FFF2-40B4-BE49-F238E27FC236}">
                <a16:creationId xmlns:a16="http://schemas.microsoft.com/office/drawing/2014/main" id="{41A0A0F2-5257-CFEE-75A8-31AAA489863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645401" y="2832964"/>
            <a:ext cx="579327" cy="579327"/>
          </a:xfrm>
          <a:prstGeom prst="rect">
            <a:avLst/>
          </a:prstGeom>
        </p:spPr>
      </p:pic>
      <p:pic>
        <p:nvPicPr>
          <p:cNvPr id="25" name="Graphic 24" descr="Female with solid fill">
            <a:extLst>
              <a:ext uri="{FF2B5EF4-FFF2-40B4-BE49-F238E27FC236}">
                <a16:creationId xmlns:a16="http://schemas.microsoft.com/office/drawing/2014/main" id="{938285A4-F7ED-5450-E499-0A5D32641B7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893275" y="3434895"/>
            <a:ext cx="579327" cy="579327"/>
          </a:xfrm>
          <a:prstGeom prst="rect">
            <a:avLst/>
          </a:prstGeom>
        </p:spPr>
      </p:pic>
      <p:pic>
        <p:nvPicPr>
          <p:cNvPr id="26" name="Graphic 25" descr="Clownfish with solid fill">
            <a:extLst>
              <a:ext uri="{FF2B5EF4-FFF2-40B4-BE49-F238E27FC236}">
                <a16:creationId xmlns:a16="http://schemas.microsoft.com/office/drawing/2014/main" id="{8EB23208-6B47-C573-AB5C-A070A64028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44617" y="3278308"/>
            <a:ext cx="914400" cy="914400"/>
          </a:xfrm>
          <a:prstGeom prst="rect">
            <a:avLst/>
          </a:prstGeom>
        </p:spPr>
      </p:pic>
      <p:pic>
        <p:nvPicPr>
          <p:cNvPr id="27" name="Graphic 26" descr="Clownfish with solid fill">
            <a:extLst>
              <a:ext uri="{FF2B5EF4-FFF2-40B4-BE49-F238E27FC236}">
                <a16:creationId xmlns:a16="http://schemas.microsoft.com/office/drawing/2014/main" id="{B8683025-F1DC-1A67-2A4E-2837437705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99247" y="3672287"/>
            <a:ext cx="914400" cy="914400"/>
          </a:xfrm>
          <a:prstGeom prst="rect">
            <a:avLst/>
          </a:prstGeom>
        </p:spPr>
      </p:pic>
      <p:pic>
        <p:nvPicPr>
          <p:cNvPr id="28" name="Graphic 27" descr="Clownfish with solid fill">
            <a:extLst>
              <a:ext uri="{FF2B5EF4-FFF2-40B4-BE49-F238E27FC236}">
                <a16:creationId xmlns:a16="http://schemas.microsoft.com/office/drawing/2014/main" id="{80FB73A6-66D8-CC6A-E8FC-E3B138DC8B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27816" y="2681001"/>
            <a:ext cx="914400" cy="914400"/>
          </a:xfrm>
          <a:prstGeom prst="rect">
            <a:avLst/>
          </a:prstGeom>
        </p:spPr>
      </p:pic>
      <p:pic>
        <p:nvPicPr>
          <p:cNvPr id="29" name="Graphic 28" descr="Clownfish with solid fill">
            <a:extLst>
              <a:ext uri="{FF2B5EF4-FFF2-40B4-BE49-F238E27FC236}">
                <a16:creationId xmlns:a16="http://schemas.microsoft.com/office/drawing/2014/main" id="{565E2F3F-83E6-B244-5E5C-F14A8B4F4C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100932" y="2887347"/>
            <a:ext cx="914400" cy="914400"/>
          </a:xfrm>
          <a:prstGeom prst="rect">
            <a:avLst/>
          </a:prstGeom>
        </p:spPr>
      </p:pic>
      <p:pic>
        <p:nvPicPr>
          <p:cNvPr id="36" name="Graphic 35" descr="Male with solid fill">
            <a:extLst>
              <a:ext uri="{FF2B5EF4-FFF2-40B4-BE49-F238E27FC236}">
                <a16:creationId xmlns:a16="http://schemas.microsoft.com/office/drawing/2014/main" id="{53897AF9-291A-AAC8-C1FD-502EA37C2F3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20575" y="3797782"/>
            <a:ext cx="587807" cy="587807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2582533B-EB09-574C-A8CE-1601224694F4}"/>
              </a:ext>
            </a:extLst>
          </p:cNvPr>
          <p:cNvSpPr/>
          <p:nvPr/>
        </p:nvSpPr>
        <p:spPr>
          <a:xfrm>
            <a:off x="2691417" y="3569164"/>
            <a:ext cx="174527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annual fecundity = 0.5</a:t>
            </a:r>
          </a:p>
        </p:txBody>
      </p:sp>
      <p:pic>
        <p:nvPicPr>
          <p:cNvPr id="39" name="Graphic 38" descr="Clownfish with solid fill">
            <a:extLst>
              <a:ext uri="{FF2B5EF4-FFF2-40B4-BE49-F238E27FC236}">
                <a16:creationId xmlns:a16="http://schemas.microsoft.com/office/drawing/2014/main" id="{65AEEE3D-BCE6-0C1F-E9EC-77783E5791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41392" y="3964733"/>
            <a:ext cx="914400" cy="914400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968D6CAB-62B1-7407-9BA4-BD80A81615D5}"/>
              </a:ext>
            </a:extLst>
          </p:cNvPr>
          <p:cNvSpPr/>
          <p:nvPr/>
        </p:nvSpPr>
        <p:spPr>
          <a:xfrm>
            <a:off x="1455189" y="4806394"/>
            <a:ext cx="3858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Only one male encounters only one female, so only 1 new fish is born!</a:t>
            </a:r>
          </a:p>
        </p:txBody>
      </p:sp>
      <p:pic>
        <p:nvPicPr>
          <p:cNvPr id="3" name="Picture 2" descr="Orange Roughy - Good Fish Bad Fish">
            <a:extLst>
              <a:ext uri="{FF2B5EF4-FFF2-40B4-BE49-F238E27FC236}">
                <a16:creationId xmlns:a16="http://schemas.microsoft.com/office/drawing/2014/main" id="{A244AF0B-A98C-8711-3A19-9A001AADBE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6360" y="112070"/>
            <a:ext cx="3215640" cy="1339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447767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CF3E4-091B-B05A-D725-E4ABFDF8B56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703566-4455-E81C-D423-A30D0C42529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slide.url=https://www.polleverywhere.com/multiple_choice_polls/1b56JrgFr8EKUhuawVkOR?state=opened&amp;flow=Default&amp;onscreen=persist">
            <a:extLst>
              <a:ext uri="{FF2B5EF4-FFF2-40B4-BE49-F238E27FC236}">
                <a16:creationId xmlns:a16="http://schemas.microsoft.com/office/drawing/2014/main" id="{8DF2E432-BC40-C81C-2890-1638A2D04E80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" y="63500"/>
            <a:ext cx="12065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80124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A90FAD-3129-A3A7-9024-58CFA7D2DF0C}"/>
              </a:ext>
            </a:extLst>
          </p:cNvPr>
          <p:cNvSpPr txBox="1">
            <a:spLocks/>
          </p:cNvSpPr>
          <p:nvPr/>
        </p:nvSpPr>
        <p:spPr>
          <a:xfrm>
            <a:off x="-143375" y="130649"/>
            <a:ext cx="4657314" cy="11372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400" dirty="0"/>
              <a:t>Ecology is the study of the </a:t>
            </a:r>
            <a:r>
              <a:rPr lang="en-US" sz="3400" b="1" dirty="0">
                <a:solidFill>
                  <a:srgbClr val="C00000"/>
                </a:solidFill>
              </a:rPr>
              <a:t>interactions</a:t>
            </a:r>
            <a:r>
              <a:rPr lang="en-US" sz="3400" b="1" dirty="0">
                <a:solidFill>
                  <a:srgbClr val="FFFF00"/>
                </a:solidFill>
              </a:rPr>
              <a:t> </a:t>
            </a:r>
            <a:r>
              <a:rPr lang="en-US" sz="3400" dirty="0"/>
              <a:t>of </a:t>
            </a:r>
            <a:r>
              <a:rPr lang="en-US" sz="3400" b="1" dirty="0">
                <a:solidFill>
                  <a:srgbClr val="C00000"/>
                </a:solidFill>
              </a:rPr>
              <a:t>organisms</a:t>
            </a:r>
            <a:r>
              <a:rPr lang="en-US" sz="3400" dirty="0"/>
              <a:t> with each other and their </a:t>
            </a:r>
            <a:r>
              <a:rPr lang="en-US" sz="3400" b="1" dirty="0">
                <a:solidFill>
                  <a:srgbClr val="C00000"/>
                </a:solidFill>
              </a:rPr>
              <a:t>environment</a:t>
            </a:r>
            <a:r>
              <a:rPr lang="en-US" sz="3400" dirty="0">
                <a:solidFill>
                  <a:srgbClr val="C00000"/>
                </a:solidFill>
              </a:rPr>
              <a:t>.</a:t>
            </a:r>
          </a:p>
          <a:p>
            <a:pPr lvl="1">
              <a:buFontTx/>
              <a:buChar char="-"/>
            </a:pPr>
            <a:endParaRPr lang="en-US" sz="3400" dirty="0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26756DC-4A7D-D3F2-4909-EE4C744E4CBC}"/>
              </a:ext>
            </a:extLst>
          </p:cNvPr>
          <p:cNvGrpSpPr/>
          <p:nvPr/>
        </p:nvGrpSpPr>
        <p:grpSpPr>
          <a:xfrm>
            <a:off x="3450251" y="-71016"/>
            <a:ext cx="10020149" cy="6945094"/>
            <a:chOff x="3450251" y="-71016"/>
            <a:chExt cx="10020149" cy="6945094"/>
          </a:xfrm>
        </p:grpSpPr>
        <p:pic>
          <p:nvPicPr>
            <p:cNvPr id="6148" name="Picture 4" descr="Population, Community, Habitat &amp; Ecosystem (4.1) | Edexcel IGCSE Biology  Revision Notes 2019 | Save My Exams">
              <a:extLst>
                <a:ext uri="{FF2B5EF4-FFF2-40B4-BE49-F238E27FC236}">
                  <a16:creationId xmlns:a16="http://schemas.microsoft.com/office/drawing/2014/main" id="{17ADBDBE-E3EA-A2A0-BE00-EDD4136D02B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396" r="52943" b="67021"/>
            <a:stretch/>
          </p:blipFill>
          <p:spPr bwMode="auto">
            <a:xfrm>
              <a:off x="5306466" y="965961"/>
              <a:ext cx="3198011" cy="11372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4" descr="Population, Community, Habitat &amp; Ecosystem (4.1) | Edexcel IGCSE Biology  Revision Notes 2019 | Save My Exams">
              <a:extLst>
                <a:ext uri="{FF2B5EF4-FFF2-40B4-BE49-F238E27FC236}">
                  <a16:creationId xmlns:a16="http://schemas.microsoft.com/office/drawing/2014/main" id="{3F662576-7133-38B0-745D-4D47BCEF10F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5508" r="52943" b="36265"/>
            <a:stretch/>
          </p:blipFill>
          <p:spPr bwMode="auto">
            <a:xfrm>
              <a:off x="7054110" y="3473179"/>
              <a:ext cx="2900735" cy="17558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 descr="Population, Community, Habitat &amp; Ecosystem (4.1) | Edexcel IGCSE Biology  Revision Notes 2019 | Save My Exams">
              <a:extLst>
                <a:ext uri="{FF2B5EF4-FFF2-40B4-BE49-F238E27FC236}">
                  <a16:creationId xmlns:a16="http://schemas.microsoft.com/office/drawing/2014/main" id="{C91F43C8-4B16-C623-F9E3-FE25B751452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264" r="52943" b="7707"/>
            <a:stretch/>
          </p:blipFill>
          <p:spPr bwMode="auto">
            <a:xfrm>
              <a:off x="6843223" y="4910587"/>
              <a:ext cx="3517744" cy="19634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Content Placeholder 2">
              <a:extLst>
                <a:ext uri="{FF2B5EF4-FFF2-40B4-BE49-F238E27FC236}">
                  <a16:creationId xmlns:a16="http://schemas.microsoft.com/office/drawing/2014/main" id="{E685AF42-6368-0AC0-CAA3-1A21F2DD5FD4}"/>
                </a:ext>
              </a:extLst>
            </p:cNvPr>
            <p:cNvSpPr txBox="1">
              <a:spLocks/>
            </p:cNvSpPr>
            <p:nvPr/>
          </p:nvSpPr>
          <p:spPr>
            <a:xfrm>
              <a:off x="8741750" y="130649"/>
              <a:ext cx="4657314" cy="1137242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2600" dirty="0"/>
                <a:t>individual</a:t>
              </a:r>
            </a:p>
          </p:txBody>
        </p:sp>
        <p:sp>
          <p:nvSpPr>
            <p:cNvPr id="8" name="Content Placeholder 2">
              <a:extLst>
                <a:ext uri="{FF2B5EF4-FFF2-40B4-BE49-F238E27FC236}">
                  <a16:creationId xmlns:a16="http://schemas.microsoft.com/office/drawing/2014/main" id="{40145DCC-6835-F3FA-F475-7CAAF413C6C4}"/>
                </a:ext>
              </a:extLst>
            </p:cNvPr>
            <p:cNvSpPr txBox="1">
              <a:spLocks/>
            </p:cNvSpPr>
            <p:nvPr/>
          </p:nvSpPr>
          <p:spPr>
            <a:xfrm>
              <a:off x="8687680" y="1216168"/>
              <a:ext cx="4657314" cy="1137242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2600" dirty="0"/>
                <a:t>population</a:t>
              </a:r>
            </a:p>
          </p:txBody>
        </p:sp>
        <p:pic>
          <p:nvPicPr>
            <p:cNvPr id="9" name="Picture 4" descr="Population, Community, Habitat &amp; Ecosystem (4.1) | Edexcel IGCSE Biology  Revision Notes 2019 | Save My Exams">
              <a:extLst>
                <a:ext uri="{FF2B5EF4-FFF2-40B4-BE49-F238E27FC236}">
                  <a16:creationId xmlns:a16="http://schemas.microsoft.com/office/drawing/2014/main" id="{98063E67-4C73-FD08-357E-3BECE45B652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990" r="52943" b="67021"/>
            <a:stretch/>
          </p:blipFill>
          <p:spPr bwMode="auto">
            <a:xfrm>
              <a:off x="3910583" y="2038550"/>
              <a:ext cx="2887214" cy="11757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4" descr="Population, Community, Habitat &amp; Ecosystem (4.1) | Edexcel IGCSE Biology  Revision Notes 2019 | Save My Exams">
              <a:extLst>
                <a:ext uri="{FF2B5EF4-FFF2-40B4-BE49-F238E27FC236}">
                  <a16:creationId xmlns:a16="http://schemas.microsoft.com/office/drawing/2014/main" id="{0F5DE27E-DFAA-21B7-C284-E215904B172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990" r="52943" b="67021"/>
            <a:stretch/>
          </p:blipFill>
          <p:spPr bwMode="auto">
            <a:xfrm>
              <a:off x="6967995" y="2178989"/>
              <a:ext cx="2887213" cy="11757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Content Placeholder 2">
              <a:extLst>
                <a:ext uri="{FF2B5EF4-FFF2-40B4-BE49-F238E27FC236}">
                  <a16:creationId xmlns:a16="http://schemas.microsoft.com/office/drawing/2014/main" id="{63B85632-0D4C-D94E-E7EE-DE7C1F586112}"/>
                </a:ext>
              </a:extLst>
            </p:cNvPr>
            <p:cNvSpPr txBox="1">
              <a:spLocks/>
            </p:cNvSpPr>
            <p:nvPr/>
          </p:nvSpPr>
          <p:spPr>
            <a:xfrm>
              <a:off x="8741750" y="2587892"/>
              <a:ext cx="4657314" cy="1137242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2600" dirty="0"/>
                <a:t>metapopulation</a:t>
              </a:r>
            </a:p>
          </p:txBody>
        </p:sp>
        <p:pic>
          <p:nvPicPr>
            <p:cNvPr id="14" name="Picture 4" descr="Population, Community, Habitat &amp; Ecosystem (4.1) | Edexcel IGCSE Biology  Revision Notes 2019 | Save My Exams">
              <a:extLst>
                <a:ext uri="{FF2B5EF4-FFF2-40B4-BE49-F238E27FC236}">
                  <a16:creationId xmlns:a16="http://schemas.microsoft.com/office/drawing/2014/main" id="{1D0A5F46-7BC9-4CC8-A7A7-B61C567C87B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5508" r="52943" b="36265"/>
            <a:stretch/>
          </p:blipFill>
          <p:spPr bwMode="auto">
            <a:xfrm>
              <a:off x="4232633" y="3362603"/>
              <a:ext cx="2999724" cy="18157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14" descr="Population, Community, Habitat &amp; Ecosystem (4.1) | Edexcel IGCSE Biology  Revision Notes 2019 | Save My Exams">
              <a:extLst>
                <a:ext uri="{FF2B5EF4-FFF2-40B4-BE49-F238E27FC236}">
                  <a16:creationId xmlns:a16="http://schemas.microsoft.com/office/drawing/2014/main" id="{DA5496F3-5BD6-DBCD-36F4-B7D527BDE6A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264" r="52943" b="7707"/>
            <a:stretch/>
          </p:blipFill>
          <p:spPr bwMode="auto">
            <a:xfrm>
              <a:off x="3450251" y="4910587"/>
              <a:ext cx="3517744" cy="19634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4" descr="Population, Community, Habitat &amp; Ecosystem (4.1) | Edexcel IGCSE Biology  Revision Notes 2019 | Save My Exams">
              <a:extLst>
                <a:ext uri="{FF2B5EF4-FFF2-40B4-BE49-F238E27FC236}">
                  <a16:creationId xmlns:a16="http://schemas.microsoft.com/office/drawing/2014/main" id="{65B43EAA-9B3C-DFBE-E8EB-FA44781B83D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2943" b="88549"/>
            <a:stretch/>
          </p:blipFill>
          <p:spPr bwMode="auto">
            <a:xfrm>
              <a:off x="5244217" y="-71016"/>
              <a:ext cx="3198011" cy="7853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81956B5-A85F-A20E-2EB1-9C1952645C02}"/>
                </a:ext>
              </a:extLst>
            </p:cNvPr>
            <p:cNvCxnSpPr>
              <a:cxnSpLocks/>
            </p:cNvCxnSpPr>
            <p:nvPr/>
          </p:nvCxnSpPr>
          <p:spPr>
            <a:xfrm>
              <a:off x="4321251" y="832502"/>
              <a:ext cx="7721592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172E8E0-0C5C-EE92-887B-BADE11995823}"/>
                </a:ext>
              </a:extLst>
            </p:cNvPr>
            <p:cNvCxnSpPr>
              <a:cxnSpLocks/>
            </p:cNvCxnSpPr>
            <p:nvPr/>
          </p:nvCxnSpPr>
          <p:spPr>
            <a:xfrm>
              <a:off x="3848453" y="2119495"/>
              <a:ext cx="819439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D2008B0-E911-60F5-68F6-2828E42E423B}"/>
                </a:ext>
              </a:extLst>
            </p:cNvPr>
            <p:cNvCxnSpPr>
              <a:cxnSpLocks/>
            </p:cNvCxnSpPr>
            <p:nvPr/>
          </p:nvCxnSpPr>
          <p:spPr>
            <a:xfrm>
              <a:off x="3599234" y="3407473"/>
              <a:ext cx="84436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A8160B90-E167-F50A-9B14-13DE0938FA24}"/>
                </a:ext>
              </a:extLst>
            </p:cNvPr>
            <p:cNvCxnSpPr>
              <a:cxnSpLocks/>
            </p:cNvCxnSpPr>
            <p:nvPr/>
          </p:nvCxnSpPr>
          <p:spPr>
            <a:xfrm>
              <a:off x="3599234" y="4910587"/>
              <a:ext cx="84436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Content Placeholder 2">
              <a:extLst>
                <a:ext uri="{FF2B5EF4-FFF2-40B4-BE49-F238E27FC236}">
                  <a16:creationId xmlns:a16="http://schemas.microsoft.com/office/drawing/2014/main" id="{BA5A54FF-35C0-1453-8F0F-19E43AC7F99F}"/>
                </a:ext>
              </a:extLst>
            </p:cNvPr>
            <p:cNvSpPr txBox="1">
              <a:spLocks/>
            </p:cNvSpPr>
            <p:nvPr/>
          </p:nvSpPr>
          <p:spPr>
            <a:xfrm>
              <a:off x="8687680" y="3959616"/>
              <a:ext cx="4657314" cy="1137242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2600" dirty="0"/>
                <a:t>community</a:t>
              </a:r>
            </a:p>
          </p:txBody>
        </p:sp>
        <p:sp>
          <p:nvSpPr>
            <p:cNvPr id="28" name="Content Placeholder 2">
              <a:extLst>
                <a:ext uri="{FF2B5EF4-FFF2-40B4-BE49-F238E27FC236}">
                  <a16:creationId xmlns:a16="http://schemas.microsoft.com/office/drawing/2014/main" id="{ABADA828-8F01-DB01-1CFD-5F9AC0FD086F}"/>
                </a:ext>
              </a:extLst>
            </p:cNvPr>
            <p:cNvSpPr txBox="1">
              <a:spLocks/>
            </p:cNvSpPr>
            <p:nvPr/>
          </p:nvSpPr>
          <p:spPr>
            <a:xfrm>
              <a:off x="8813086" y="5539380"/>
              <a:ext cx="4657314" cy="1137242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2600" dirty="0"/>
                <a:t>ecosystem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0324906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C8E43B25-25AF-D355-C50C-16C5B3D414A1}"/>
              </a:ext>
            </a:extLst>
          </p:cNvPr>
          <p:cNvSpPr/>
          <p:nvPr/>
        </p:nvSpPr>
        <p:spPr>
          <a:xfrm>
            <a:off x="10129564" y="1123293"/>
            <a:ext cx="1881686" cy="544770"/>
          </a:xfrm>
          <a:prstGeom prst="rect">
            <a:avLst/>
          </a:prstGeom>
          <a:solidFill>
            <a:srgbClr val="FFFF00">
              <a:alpha val="4691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350A056-6A7B-059F-9A8C-4C11A376F274}"/>
              </a:ext>
            </a:extLst>
          </p:cNvPr>
          <p:cNvGrpSpPr/>
          <p:nvPr/>
        </p:nvGrpSpPr>
        <p:grpSpPr>
          <a:xfrm>
            <a:off x="3450251" y="-71016"/>
            <a:ext cx="10020149" cy="6945094"/>
            <a:chOff x="3450251" y="-71016"/>
            <a:chExt cx="10020149" cy="6945094"/>
          </a:xfrm>
        </p:grpSpPr>
        <p:pic>
          <p:nvPicPr>
            <p:cNvPr id="18" name="Picture 4" descr="Population, Community, Habitat &amp; Ecosystem (4.1) | Edexcel IGCSE Biology  Revision Notes 2019 | Save My Exams">
              <a:extLst>
                <a:ext uri="{FF2B5EF4-FFF2-40B4-BE49-F238E27FC236}">
                  <a16:creationId xmlns:a16="http://schemas.microsoft.com/office/drawing/2014/main" id="{DA822127-4EE7-258D-A3E4-1CDF558EE19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396" r="52943" b="67021"/>
            <a:stretch/>
          </p:blipFill>
          <p:spPr bwMode="auto">
            <a:xfrm>
              <a:off x="5306466" y="965961"/>
              <a:ext cx="3198011" cy="11372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4" descr="Population, Community, Habitat &amp; Ecosystem (4.1) | Edexcel IGCSE Biology  Revision Notes 2019 | Save My Exams">
              <a:extLst>
                <a:ext uri="{FF2B5EF4-FFF2-40B4-BE49-F238E27FC236}">
                  <a16:creationId xmlns:a16="http://schemas.microsoft.com/office/drawing/2014/main" id="{9B138E4C-65FB-CA3B-B498-90E6C4DD11C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5508" r="52943" b="36265"/>
            <a:stretch/>
          </p:blipFill>
          <p:spPr bwMode="auto">
            <a:xfrm>
              <a:off x="7054110" y="3473179"/>
              <a:ext cx="2900735" cy="17558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19" descr="Population, Community, Habitat &amp; Ecosystem (4.1) | Edexcel IGCSE Biology  Revision Notes 2019 | Save My Exams">
              <a:extLst>
                <a:ext uri="{FF2B5EF4-FFF2-40B4-BE49-F238E27FC236}">
                  <a16:creationId xmlns:a16="http://schemas.microsoft.com/office/drawing/2014/main" id="{86A19450-3498-D54E-5928-C15E6D5CC97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264" r="52943" b="7707"/>
            <a:stretch/>
          </p:blipFill>
          <p:spPr bwMode="auto">
            <a:xfrm>
              <a:off x="6843223" y="4910587"/>
              <a:ext cx="3517744" cy="19634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Content Placeholder 2">
              <a:extLst>
                <a:ext uri="{FF2B5EF4-FFF2-40B4-BE49-F238E27FC236}">
                  <a16:creationId xmlns:a16="http://schemas.microsoft.com/office/drawing/2014/main" id="{E915D97F-6F34-7A59-93C6-CC9261944AEA}"/>
                </a:ext>
              </a:extLst>
            </p:cNvPr>
            <p:cNvSpPr txBox="1">
              <a:spLocks/>
            </p:cNvSpPr>
            <p:nvPr/>
          </p:nvSpPr>
          <p:spPr>
            <a:xfrm>
              <a:off x="8741750" y="130649"/>
              <a:ext cx="4657314" cy="1137242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2600" dirty="0"/>
                <a:t>individual</a:t>
              </a:r>
            </a:p>
          </p:txBody>
        </p:sp>
        <p:sp>
          <p:nvSpPr>
            <p:cNvPr id="22" name="Content Placeholder 2">
              <a:extLst>
                <a:ext uri="{FF2B5EF4-FFF2-40B4-BE49-F238E27FC236}">
                  <a16:creationId xmlns:a16="http://schemas.microsoft.com/office/drawing/2014/main" id="{28A9393D-E2C2-43F4-6DB5-7F97D4556B78}"/>
                </a:ext>
              </a:extLst>
            </p:cNvPr>
            <p:cNvSpPr txBox="1">
              <a:spLocks/>
            </p:cNvSpPr>
            <p:nvPr/>
          </p:nvSpPr>
          <p:spPr>
            <a:xfrm>
              <a:off x="8687680" y="1216168"/>
              <a:ext cx="4657314" cy="1137242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2600" dirty="0"/>
                <a:t>population</a:t>
              </a:r>
            </a:p>
          </p:txBody>
        </p:sp>
        <p:pic>
          <p:nvPicPr>
            <p:cNvPr id="23" name="Picture 4" descr="Population, Community, Habitat &amp; Ecosystem (4.1) | Edexcel IGCSE Biology  Revision Notes 2019 | Save My Exams">
              <a:extLst>
                <a:ext uri="{FF2B5EF4-FFF2-40B4-BE49-F238E27FC236}">
                  <a16:creationId xmlns:a16="http://schemas.microsoft.com/office/drawing/2014/main" id="{1FE0C73E-C3D3-0127-F177-4C04BA839AF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990" r="52943" b="67021"/>
            <a:stretch/>
          </p:blipFill>
          <p:spPr bwMode="auto">
            <a:xfrm>
              <a:off x="3910583" y="2038550"/>
              <a:ext cx="2887214" cy="11757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4" descr="Population, Community, Habitat &amp; Ecosystem (4.1) | Edexcel IGCSE Biology  Revision Notes 2019 | Save My Exams">
              <a:extLst>
                <a:ext uri="{FF2B5EF4-FFF2-40B4-BE49-F238E27FC236}">
                  <a16:creationId xmlns:a16="http://schemas.microsoft.com/office/drawing/2014/main" id="{4DD6D233-FDE5-E03E-C296-61AD7BD9FC4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990" r="52943" b="67021"/>
            <a:stretch/>
          </p:blipFill>
          <p:spPr bwMode="auto">
            <a:xfrm>
              <a:off x="6967995" y="2178989"/>
              <a:ext cx="2887213" cy="11757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Content Placeholder 2">
              <a:extLst>
                <a:ext uri="{FF2B5EF4-FFF2-40B4-BE49-F238E27FC236}">
                  <a16:creationId xmlns:a16="http://schemas.microsoft.com/office/drawing/2014/main" id="{08DCB554-77FF-699B-14FB-112A7200DB61}"/>
                </a:ext>
              </a:extLst>
            </p:cNvPr>
            <p:cNvSpPr txBox="1">
              <a:spLocks/>
            </p:cNvSpPr>
            <p:nvPr/>
          </p:nvSpPr>
          <p:spPr>
            <a:xfrm>
              <a:off x="8741750" y="2587892"/>
              <a:ext cx="4657314" cy="1137242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2600" dirty="0"/>
                <a:t>metapopulation</a:t>
              </a:r>
            </a:p>
          </p:txBody>
        </p:sp>
        <p:pic>
          <p:nvPicPr>
            <p:cNvPr id="26" name="Picture 4" descr="Population, Community, Habitat &amp; Ecosystem (4.1) | Edexcel IGCSE Biology  Revision Notes 2019 | Save My Exams">
              <a:extLst>
                <a:ext uri="{FF2B5EF4-FFF2-40B4-BE49-F238E27FC236}">
                  <a16:creationId xmlns:a16="http://schemas.microsoft.com/office/drawing/2014/main" id="{D22D7890-0562-D5C1-40C8-CAF4105A00C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5508" r="52943" b="36265"/>
            <a:stretch/>
          </p:blipFill>
          <p:spPr bwMode="auto">
            <a:xfrm>
              <a:off x="4232633" y="3362603"/>
              <a:ext cx="2999724" cy="18157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26" descr="Population, Community, Habitat &amp; Ecosystem (4.1) | Edexcel IGCSE Biology  Revision Notes 2019 | Save My Exams">
              <a:extLst>
                <a:ext uri="{FF2B5EF4-FFF2-40B4-BE49-F238E27FC236}">
                  <a16:creationId xmlns:a16="http://schemas.microsoft.com/office/drawing/2014/main" id="{387857E5-FAFA-448B-D304-B19149CF0EB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264" r="52943" b="7707"/>
            <a:stretch/>
          </p:blipFill>
          <p:spPr bwMode="auto">
            <a:xfrm>
              <a:off x="3450251" y="4910587"/>
              <a:ext cx="3517744" cy="19634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4" descr="Population, Community, Habitat &amp; Ecosystem (4.1) | Edexcel IGCSE Biology  Revision Notes 2019 | Save My Exams">
              <a:extLst>
                <a:ext uri="{FF2B5EF4-FFF2-40B4-BE49-F238E27FC236}">
                  <a16:creationId xmlns:a16="http://schemas.microsoft.com/office/drawing/2014/main" id="{742D99F0-A47A-2A40-537B-FC3F74E8601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2943" b="88549"/>
            <a:stretch/>
          </p:blipFill>
          <p:spPr bwMode="auto">
            <a:xfrm>
              <a:off x="5244217" y="-71016"/>
              <a:ext cx="3198011" cy="7853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FA6E552B-84A2-4B62-CA1D-DEFFAB541F11}"/>
                </a:ext>
              </a:extLst>
            </p:cNvPr>
            <p:cNvCxnSpPr>
              <a:cxnSpLocks/>
            </p:cNvCxnSpPr>
            <p:nvPr/>
          </p:nvCxnSpPr>
          <p:spPr>
            <a:xfrm>
              <a:off x="4321251" y="832502"/>
              <a:ext cx="7721592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1B4969F8-191C-ED32-6648-A9AE2950098A}"/>
                </a:ext>
              </a:extLst>
            </p:cNvPr>
            <p:cNvCxnSpPr>
              <a:cxnSpLocks/>
            </p:cNvCxnSpPr>
            <p:nvPr/>
          </p:nvCxnSpPr>
          <p:spPr>
            <a:xfrm>
              <a:off x="3848453" y="2119495"/>
              <a:ext cx="819439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C9BFB9EA-64BC-3C64-0B10-BF8D69A056D5}"/>
                </a:ext>
              </a:extLst>
            </p:cNvPr>
            <p:cNvCxnSpPr>
              <a:cxnSpLocks/>
            </p:cNvCxnSpPr>
            <p:nvPr/>
          </p:nvCxnSpPr>
          <p:spPr>
            <a:xfrm>
              <a:off x="3599234" y="3407473"/>
              <a:ext cx="84436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6878441F-E8D2-2820-D7A6-B43950F04EB4}"/>
                </a:ext>
              </a:extLst>
            </p:cNvPr>
            <p:cNvCxnSpPr>
              <a:cxnSpLocks/>
            </p:cNvCxnSpPr>
            <p:nvPr/>
          </p:nvCxnSpPr>
          <p:spPr>
            <a:xfrm>
              <a:off x="3599234" y="4910587"/>
              <a:ext cx="84436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Content Placeholder 2">
              <a:extLst>
                <a:ext uri="{FF2B5EF4-FFF2-40B4-BE49-F238E27FC236}">
                  <a16:creationId xmlns:a16="http://schemas.microsoft.com/office/drawing/2014/main" id="{44EC3827-5BCD-6D7A-4E65-285A814E949F}"/>
                </a:ext>
              </a:extLst>
            </p:cNvPr>
            <p:cNvSpPr txBox="1">
              <a:spLocks/>
            </p:cNvSpPr>
            <p:nvPr/>
          </p:nvSpPr>
          <p:spPr>
            <a:xfrm>
              <a:off x="8687680" y="3959616"/>
              <a:ext cx="4657314" cy="1137242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2600" dirty="0"/>
                <a:t>community</a:t>
              </a:r>
            </a:p>
          </p:txBody>
        </p:sp>
        <p:sp>
          <p:nvSpPr>
            <p:cNvPr id="34" name="Content Placeholder 2">
              <a:extLst>
                <a:ext uri="{FF2B5EF4-FFF2-40B4-BE49-F238E27FC236}">
                  <a16:creationId xmlns:a16="http://schemas.microsoft.com/office/drawing/2014/main" id="{4A1DDD69-3ABE-5D71-BFC7-712DAF15712C}"/>
                </a:ext>
              </a:extLst>
            </p:cNvPr>
            <p:cNvSpPr txBox="1">
              <a:spLocks/>
            </p:cNvSpPr>
            <p:nvPr/>
          </p:nvSpPr>
          <p:spPr>
            <a:xfrm>
              <a:off x="8813086" y="5539380"/>
              <a:ext cx="4657314" cy="1137242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2600" dirty="0"/>
                <a:t>ecosystem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38B270E8-0020-5E64-0833-A32C50CF8519}"/>
              </a:ext>
            </a:extLst>
          </p:cNvPr>
          <p:cNvGrpSpPr/>
          <p:nvPr/>
        </p:nvGrpSpPr>
        <p:grpSpPr>
          <a:xfrm>
            <a:off x="1189790" y="2875687"/>
            <a:ext cx="1337248" cy="1871374"/>
            <a:chOff x="839593" y="1810193"/>
            <a:chExt cx="1622460" cy="2111987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235DEEA-12BD-886C-B914-2470D502C6CC}"/>
                </a:ext>
              </a:extLst>
            </p:cNvPr>
            <p:cNvSpPr/>
            <p:nvPr/>
          </p:nvSpPr>
          <p:spPr>
            <a:xfrm>
              <a:off x="839593" y="2189019"/>
              <a:ext cx="1163781" cy="118040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fish</a:t>
              </a:r>
            </a:p>
            <a:p>
              <a:pPr algn="ctr"/>
              <a:r>
                <a:rPr lang="en-US" dirty="0"/>
                <a:t>(x)</a:t>
              </a:r>
            </a:p>
          </p:txBody>
        </p:sp>
        <p:cxnSp>
          <p:nvCxnSpPr>
            <p:cNvPr id="6" name="Curved Connector 5">
              <a:extLst>
                <a:ext uri="{FF2B5EF4-FFF2-40B4-BE49-F238E27FC236}">
                  <a16:creationId xmlns:a16="http://schemas.microsoft.com/office/drawing/2014/main" id="{4ED241AB-527C-97D2-6AB0-560599868203}"/>
                </a:ext>
              </a:extLst>
            </p:cNvPr>
            <p:cNvCxnSpPr>
              <a:cxnSpLocks/>
              <a:stCxn id="5" idx="2"/>
            </p:cNvCxnSpPr>
            <p:nvPr/>
          </p:nvCxnSpPr>
          <p:spPr>
            <a:xfrm rot="5400000">
              <a:off x="1179775" y="3611133"/>
              <a:ext cx="483416" cy="2"/>
            </a:xfrm>
            <a:prstGeom prst="curvedConnector3">
              <a:avLst>
                <a:gd name="adj1" fmla="val 50000"/>
              </a:avLst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CEEE47B-9039-99D8-76E9-2B7CAE2068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17343" y="1810193"/>
              <a:ext cx="344710" cy="369332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44D8637-A8CF-6BA6-9BAB-E8D14FBF7C6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79079" y="3503080"/>
              <a:ext cx="266700" cy="419100"/>
            </a:xfrm>
            <a:prstGeom prst="rect">
              <a:avLst/>
            </a:prstGeom>
          </p:spPr>
        </p:pic>
        <p:cxnSp>
          <p:nvCxnSpPr>
            <p:cNvPr id="9" name="Curved Connector 8">
              <a:extLst>
                <a:ext uri="{FF2B5EF4-FFF2-40B4-BE49-F238E27FC236}">
                  <a16:creationId xmlns:a16="http://schemas.microsoft.com/office/drawing/2014/main" id="{9C967E2C-9C75-CB71-1143-9EB3F75B4472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1417327" y="2193176"/>
              <a:ext cx="590204" cy="581890"/>
            </a:xfrm>
            <a:prstGeom prst="curvedConnector4">
              <a:avLst>
                <a:gd name="adj1" fmla="val -38732"/>
                <a:gd name="adj2" fmla="val 139286"/>
              </a:avLst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74BFC59-95D4-2510-F2B0-B62494904BB7}"/>
              </a:ext>
            </a:extLst>
          </p:cNvPr>
          <p:cNvSpPr txBox="1">
            <a:spLocks/>
          </p:cNvSpPr>
          <p:nvPr/>
        </p:nvSpPr>
        <p:spPr>
          <a:xfrm>
            <a:off x="0" y="355059"/>
            <a:ext cx="3910519" cy="11372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800" b="1" dirty="0">
                <a:solidFill>
                  <a:srgbClr val="C00000"/>
                </a:solidFill>
              </a:rPr>
              <a:t>Population</a:t>
            </a:r>
            <a:r>
              <a:rPr lang="en-US" sz="2800" dirty="0"/>
              <a:t> = multiple individuals of the same species (</a:t>
            </a:r>
            <a:r>
              <a:rPr lang="en-US" sz="2800" b="1" dirty="0">
                <a:solidFill>
                  <a:srgbClr val="C00000"/>
                </a:solidFill>
              </a:rPr>
              <a:t>conspecifics</a:t>
            </a:r>
            <a:r>
              <a:rPr lang="en-US" sz="2800" dirty="0"/>
              <a:t>) in the same habitat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16A9D70C-97F3-0F2B-A04A-873B7CAB65E4}"/>
              </a:ext>
            </a:extLst>
          </p:cNvPr>
          <p:cNvSpPr txBox="1">
            <a:spLocks/>
          </p:cNvSpPr>
          <p:nvPr/>
        </p:nvSpPr>
        <p:spPr>
          <a:xfrm>
            <a:off x="-3868" y="4685623"/>
            <a:ext cx="3606300" cy="11372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2800" dirty="0"/>
          </a:p>
          <a:p>
            <a:pPr marL="0" indent="0" algn="ctr">
              <a:buNone/>
            </a:pPr>
            <a:r>
              <a:rPr lang="en-US" sz="2800" i="1" dirty="0"/>
              <a:t>How does the abundance of fish </a:t>
            </a:r>
            <a:r>
              <a:rPr lang="en-US" sz="2800" b="1" i="1" dirty="0">
                <a:solidFill>
                  <a:srgbClr val="C00000"/>
                </a:solidFill>
              </a:rPr>
              <a:t>change</a:t>
            </a:r>
            <a:r>
              <a:rPr lang="en-US" sz="2800" i="1" dirty="0"/>
              <a:t> through time?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BB3B9A2-B544-F86D-5491-FC87ABEA142A}"/>
              </a:ext>
            </a:extLst>
          </p:cNvPr>
          <p:cNvSpPr/>
          <p:nvPr/>
        </p:nvSpPr>
        <p:spPr>
          <a:xfrm>
            <a:off x="3504321" y="2162697"/>
            <a:ext cx="6444752" cy="4642051"/>
          </a:xfrm>
          <a:prstGeom prst="rect">
            <a:avLst/>
          </a:prstGeom>
          <a:solidFill>
            <a:srgbClr val="FFFFFF">
              <a:alpha val="7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03FC5C5-7A03-01A7-CB30-09B51CC54389}"/>
              </a:ext>
            </a:extLst>
          </p:cNvPr>
          <p:cNvSpPr/>
          <p:nvPr/>
        </p:nvSpPr>
        <p:spPr>
          <a:xfrm>
            <a:off x="9949073" y="4892735"/>
            <a:ext cx="441571" cy="1912013"/>
          </a:xfrm>
          <a:prstGeom prst="rect">
            <a:avLst/>
          </a:prstGeom>
          <a:solidFill>
            <a:srgbClr val="FFFFFF">
              <a:alpha val="7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95BB15F-C09A-574F-FC89-FFD2C3252CFE}"/>
              </a:ext>
            </a:extLst>
          </p:cNvPr>
          <p:cNvSpPr/>
          <p:nvPr/>
        </p:nvSpPr>
        <p:spPr>
          <a:xfrm>
            <a:off x="6478163" y="53252"/>
            <a:ext cx="1498518" cy="668970"/>
          </a:xfrm>
          <a:prstGeom prst="rect">
            <a:avLst/>
          </a:prstGeom>
          <a:solidFill>
            <a:srgbClr val="FFFFFF">
              <a:alpha val="7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A09A881-94F7-CF88-8038-BD393EDCBE4A}"/>
              </a:ext>
            </a:extLst>
          </p:cNvPr>
          <p:cNvSpPr/>
          <p:nvPr/>
        </p:nvSpPr>
        <p:spPr>
          <a:xfrm>
            <a:off x="6630563" y="108377"/>
            <a:ext cx="1498518" cy="668970"/>
          </a:xfrm>
          <a:prstGeom prst="rect">
            <a:avLst/>
          </a:prstGeom>
          <a:solidFill>
            <a:srgbClr val="FFFFFF">
              <a:alpha val="7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09674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C8E43B25-25AF-D355-C50C-16C5B3D414A1}"/>
              </a:ext>
            </a:extLst>
          </p:cNvPr>
          <p:cNvSpPr/>
          <p:nvPr/>
        </p:nvSpPr>
        <p:spPr>
          <a:xfrm>
            <a:off x="10129564" y="1123293"/>
            <a:ext cx="1881686" cy="544770"/>
          </a:xfrm>
          <a:prstGeom prst="rect">
            <a:avLst/>
          </a:prstGeom>
          <a:solidFill>
            <a:srgbClr val="FFFF00">
              <a:alpha val="4691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350A056-6A7B-059F-9A8C-4C11A376F274}"/>
              </a:ext>
            </a:extLst>
          </p:cNvPr>
          <p:cNvGrpSpPr/>
          <p:nvPr/>
        </p:nvGrpSpPr>
        <p:grpSpPr>
          <a:xfrm>
            <a:off x="3450251" y="-71016"/>
            <a:ext cx="10020149" cy="6945094"/>
            <a:chOff x="3450251" y="-71016"/>
            <a:chExt cx="10020149" cy="6945094"/>
          </a:xfrm>
        </p:grpSpPr>
        <p:pic>
          <p:nvPicPr>
            <p:cNvPr id="18" name="Picture 4" descr="Population, Community, Habitat &amp; Ecosystem (4.1) | Edexcel IGCSE Biology  Revision Notes 2019 | Save My Exams">
              <a:extLst>
                <a:ext uri="{FF2B5EF4-FFF2-40B4-BE49-F238E27FC236}">
                  <a16:creationId xmlns:a16="http://schemas.microsoft.com/office/drawing/2014/main" id="{DA822127-4EE7-258D-A3E4-1CDF558EE19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396" r="52943" b="67021"/>
            <a:stretch/>
          </p:blipFill>
          <p:spPr bwMode="auto">
            <a:xfrm>
              <a:off x="5306466" y="965961"/>
              <a:ext cx="3198011" cy="11372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4" descr="Population, Community, Habitat &amp; Ecosystem (4.1) | Edexcel IGCSE Biology  Revision Notes 2019 | Save My Exams">
              <a:extLst>
                <a:ext uri="{FF2B5EF4-FFF2-40B4-BE49-F238E27FC236}">
                  <a16:creationId xmlns:a16="http://schemas.microsoft.com/office/drawing/2014/main" id="{9B138E4C-65FB-CA3B-B498-90E6C4DD11C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5508" r="52943" b="36265"/>
            <a:stretch/>
          </p:blipFill>
          <p:spPr bwMode="auto">
            <a:xfrm>
              <a:off x="7054110" y="3473179"/>
              <a:ext cx="2900735" cy="17558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19" descr="Population, Community, Habitat &amp; Ecosystem (4.1) | Edexcel IGCSE Biology  Revision Notes 2019 | Save My Exams">
              <a:extLst>
                <a:ext uri="{FF2B5EF4-FFF2-40B4-BE49-F238E27FC236}">
                  <a16:creationId xmlns:a16="http://schemas.microsoft.com/office/drawing/2014/main" id="{86A19450-3498-D54E-5928-C15E6D5CC97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264" r="52943" b="7707"/>
            <a:stretch/>
          </p:blipFill>
          <p:spPr bwMode="auto">
            <a:xfrm>
              <a:off x="6843223" y="4910587"/>
              <a:ext cx="3517744" cy="19634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Content Placeholder 2">
              <a:extLst>
                <a:ext uri="{FF2B5EF4-FFF2-40B4-BE49-F238E27FC236}">
                  <a16:creationId xmlns:a16="http://schemas.microsoft.com/office/drawing/2014/main" id="{E915D97F-6F34-7A59-93C6-CC9261944AEA}"/>
                </a:ext>
              </a:extLst>
            </p:cNvPr>
            <p:cNvSpPr txBox="1">
              <a:spLocks/>
            </p:cNvSpPr>
            <p:nvPr/>
          </p:nvSpPr>
          <p:spPr>
            <a:xfrm>
              <a:off x="8741750" y="130649"/>
              <a:ext cx="4657314" cy="1137242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2600" dirty="0"/>
                <a:t>individual</a:t>
              </a:r>
            </a:p>
          </p:txBody>
        </p:sp>
        <p:sp>
          <p:nvSpPr>
            <p:cNvPr id="22" name="Content Placeholder 2">
              <a:extLst>
                <a:ext uri="{FF2B5EF4-FFF2-40B4-BE49-F238E27FC236}">
                  <a16:creationId xmlns:a16="http://schemas.microsoft.com/office/drawing/2014/main" id="{28A9393D-E2C2-43F4-6DB5-7F97D4556B78}"/>
                </a:ext>
              </a:extLst>
            </p:cNvPr>
            <p:cNvSpPr txBox="1">
              <a:spLocks/>
            </p:cNvSpPr>
            <p:nvPr/>
          </p:nvSpPr>
          <p:spPr>
            <a:xfrm>
              <a:off x="8687680" y="1216168"/>
              <a:ext cx="4657314" cy="1137242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2600" dirty="0"/>
                <a:t>population</a:t>
              </a:r>
            </a:p>
          </p:txBody>
        </p:sp>
        <p:pic>
          <p:nvPicPr>
            <p:cNvPr id="23" name="Picture 4" descr="Population, Community, Habitat &amp; Ecosystem (4.1) | Edexcel IGCSE Biology  Revision Notes 2019 | Save My Exams">
              <a:extLst>
                <a:ext uri="{FF2B5EF4-FFF2-40B4-BE49-F238E27FC236}">
                  <a16:creationId xmlns:a16="http://schemas.microsoft.com/office/drawing/2014/main" id="{1FE0C73E-C3D3-0127-F177-4C04BA839AF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990" r="52943" b="67021"/>
            <a:stretch/>
          </p:blipFill>
          <p:spPr bwMode="auto">
            <a:xfrm>
              <a:off x="3910583" y="2038550"/>
              <a:ext cx="2887214" cy="11757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4" descr="Population, Community, Habitat &amp; Ecosystem (4.1) | Edexcel IGCSE Biology  Revision Notes 2019 | Save My Exams">
              <a:extLst>
                <a:ext uri="{FF2B5EF4-FFF2-40B4-BE49-F238E27FC236}">
                  <a16:creationId xmlns:a16="http://schemas.microsoft.com/office/drawing/2014/main" id="{4DD6D233-FDE5-E03E-C296-61AD7BD9FC4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990" r="52943" b="67021"/>
            <a:stretch/>
          </p:blipFill>
          <p:spPr bwMode="auto">
            <a:xfrm>
              <a:off x="6967995" y="2178989"/>
              <a:ext cx="2887213" cy="11757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Content Placeholder 2">
              <a:extLst>
                <a:ext uri="{FF2B5EF4-FFF2-40B4-BE49-F238E27FC236}">
                  <a16:creationId xmlns:a16="http://schemas.microsoft.com/office/drawing/2014/main" id="{08DCB554-77FF-699B-14FB-112A7200DB61}"/>
                </a:ext>
              </a:extLst>
            </p:cNvPr>
            <p:cNvSpPr txBox="1">
              <a:spLocks/>
            </p:cNvSpPr>
            <p:nvPr/>
          </p:nvSpPr>
          <p:spPr>
            <a:xfrm>
              <a:off x="8741750" y="2587892"/>
              <a:ext cx="4657314" cy="1137242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2600" dirty="0"/>
                <a:t>metapopulation</a:t>
              </a:r>
            </a:p>
          </p:txBody>
        </p:sp>
        <p:pic>
          <p:nvPicPr>
            <p:cNvPr id="26" name="Picture 4" descr="Population, Community, Habitat &amp; Ecosystem (4.1) | Edexcel IGCSE Biology  Revision Notes 2019 | Save My Exams">
              <a:extLst>
                <a:ext uri="{FF2B5EF4-FFF2-40B4-BE49-F238E27FC236}">
                  <a16:creationId xmlns:a16="http://schemas.microsoft.com/office/drawing/2014/main" id="{D22D7890-0562-D5C1-40C8-CAF4105A00C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5508" r="52943" b="36265"/>
            <a:stretch/>
          </p:blipFill>
          <p:spPr bwMode="auto">
            <a:xfrm>
              <a:off x="4232633" y="3362603"/>
              <a:ext cx="2999724" cy="18157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26" descr="Population, Community, Habitat &amp; Ecosystem (4.1) | Edexcel IGCSE Biology  Revision Notes 2019 | Save My Exams">
              <a:extLst>
                <a:ext uri="{FF2B5EF4-FFF2-40B4-BE49-F238E27FC236}">
                  <a16:creationId xmlns:a16="http://schemas.microsoft.com/office/drawing/2014/main" id="{387857E5-FAFA-448B-D304-B19149CF0EB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264" r="52943" b="7707"/>
            <a:stretch/>
          </p:blipFill>
          <p:spPr bwMode="auto">
            <a:xfrm>
              <a:off x="3450251" y="4910587"/>
              <a:ext cx="3517744" cy="19634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4" descr="Population, Community, Habitat &amp; Ecosystem (4.1) | Edexcel IGCSE Biology  Revision Notes 2019 | Save My Exams">
              <a:extLst>
                <a:ext uri="{FF2B5EF4-FFF2-40B4-BE49-F238E27FC236}">
                  <a16:creationId xmlns:a16="http://schemas.microsoft.com/office/drawing/2014/main" id="{742D99F0-A47A-2A40-537B-FC3F74E8601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2943" b="88549"/>
            <a:stretch/>
          </p:blipFill>
          <p:spPr bwMode="auto">
            <a:xfrm>
              <a:off x="5244217" y="-71016"/>
              <a:ext cx="3198011" cy="7853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FA6E552B-84A2-4B62-CA1D-DEFFAB541F11}"/>
                </a:ext>
              </a:extLst>
            </p:cNvPr>
            <p:cNvCxnSpPr>
              <a:cxnSpLocks/>
            </p:cNvCxnSpPr>
            <p:nvPr/>
          </p:nvCxnSpPr>
          <p:spPr>
            <a:xfrm>
              <a:off x="4321251" y="832502"/>
              <a:ext cx="7721592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1B4969F8-191C-ED32-6648-A9AE2950098A}"/>
                </a:ext>
              </a:extLst>
            </p:cNvPr>
            <p:cNvCxnSpPr>
              <a:cxnSpLocks/>
            </p:cNvCxnSpPr>
            <p:nvPr/>
          </p:nvCxnSpPr>
          <p:spPr>
            <a:xfrm>
              <a:off x="3848453" y="2119495"/>
              <a:ext cx="819439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C9BFB9EA-64BC-3C64-0B10-BF8D69A056D5}"/>
                </a:ext>
              </a:extLst>
            </p:cNvPr>
            <p:cNvCxnSpPr>
              <a:cxnSpLocks/>
            </p:cNvCxnSpPr>
            <p:nvPr/>
          </p:nvCxnSpPr>
          <p:spPr>
            <a:xfrm>
              <a:off x="3599234" y="3407473"/>
              <a:ext cx="84436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6878441F-E8D2-2820-D7A6-B43950F04EB4}"/>
                </a:ext>
              </a:extLst>
            </p:cNvPr>
            <p:cNvCxnSpPr>
              <a:cxnSpLocks/>
            </p:cNvCxnSpPr>
            <p:nvPr/>
          </p:nvCxnSpPr>
          <p:spPr>
            <a:xfrm>
              <a:off x="3599234" y="4910587"/>
              <a:ext cx="844360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Content Placeholder 2">
              <a:extLst>
                <a:ext uri="{FF2B5EF4-FFF2-40B4-BE49-F238E27FC236}">
                  <a16:creationId xmlns:a16="http://schemas.microsoft.com/office/drawing/2014/main" id="{44EC3827-5BCD-6D7A-4E65-285A814E949F}"/>
                </a:ext>
              </a:extLst>
            </p:cNvPr>
            <p:cNvSpPr txBox="1">
              <a:spLocks/>
            </p:cNvSpPr>
            <p:nvPr/>
          </p:nvSpPr>
          <p:spPr>
            <a:xfrm>
              <a:off x="8687680" y="3959616"/>
              <a:ext cx="4657314" cy="1137242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2600" dirty="0"/>
                <a:t>community</a:t>
              </a:r>
            </a:p>
          </p:txBody>
        </p:sp>
        <p:sp>
          <p:nvSpPr>
            <p:cNvPr id="34" name="Content Placeholder 2">
              <a:extLst>
                <a:ext uri="{FF2B5EF4-FFF2-40B4-BE49-F238E27FC236}">
                  <a16:creationId xmlns:a16="http://schemas.microsoft.com/office/drawing/2014/main" id="{4A1DDD69-3ABE-5D71-BFC7-712DAF15712C}"/>
                </a:ext>
              </a:extLst>
            </p:cNvPr>
            <p:cNvSpPr txBox="1">
              <a:spLocks/>
            </p:cNvSpPr>
            <p:nvPr/>
          </p:nvSpPr>
          <p:spPr>
            <a:xfrm>
              <a:off x="8813086" y="5539380"/>
              <a:ext cx="4657314" cy="1137242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2600" dirty="0"/>
                <a:t>ecosystem</a:t>
              </a:r>
            </a:p>
          </p:txBody>
        </p:sp>
      </p:grp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74BFC59-95D4-2510-F2B0-B62494904BB7}"/>
              </a:ext>
            </a:extLst>
          </p:cNvPr>
          <p:cNvSpPr txBox="1">
            <a:spLocks/>
          </p:cNvSpPr>
          <p:nvPr/>
        </p:nvSpPr>
        <p:spPr>
          <a:xfrm>
            <a:off x="0" y="355059"/>
            <a:ext cx="3972722" cy="11372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800" b="1" dirty="0">
                <a:solidFill>
                  <a:srgbClr val="C00000"/>
                </a:solidFill>
              </a:rPr>
              <a:t>Structured Population</a:t>
            </a:r>
            <a:r>
              <a:rPr lang="en-US" sz="2800" dirty="0"/>
              <a:t> = multiple individuals of the same species (</a:t>
            </a:r>
            <a:r>
              <a:rPr lang="en-US" sz="2800" b="1" dirty="0">
                <a:solidFill>
                  <a:srgbClr val="C00000"/>
                </a:solidFill>
              </a:rPr>
              <a:t>conspecifics</a:t>
            </a:r>
            <a:r>
              <a:rPr lang="en-US" sz="2800" dirty="0"/>
              <a:t>) in the same habitat but in different life history stages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16A9D70C-97F3-0F2B-A04A-873B7CAB65E4}"/>
              </a:ext>
            </a:extLst>
          </p:cNvPr>
          <p:cNvSpPr txBox="1">
            <a:spLocks/>
          </p:cNvSpPr>
          <p:nvPr/>
        </p:nvSpPr>
        <p:spPr>
          <a:xfrm>
            <a:off x="-5098" y="5072162"/>
            <a:ext cx="3606300" cy="11372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2800" dirty="0"/>
          </a:p>
          <a:p>
            <a:pPr marL="0" indent="0" algn="ctr">
              <a:buNone/>
            </a:pPr>
            <a:r>
              <a:rPr lang="en-US" sz="2800" i="1" dirty="0"/>
              <a:t>How does the abundance of fish </a:t>
            </a:r>
            <a:r>
              <a:rPr lang="en-US" sz="2800" b="1" i="1" dirty="0">
                <a:solidFill>
                  <a:srgbClr val="C00000"/>
                </a:solidFill>
              </a:rPr>
              <a:t>change</a:t>
            </a:r>
            <a:r>
              <a:rPr lang="en-US" sz="2800" i="1" dirty="0"/>
              <a:t> through time?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BB3B9A2-B544-F86D-5491-FC87ABEA142A}"/>
              </a:ext>
            </a:extLst>
          </p:cNvPr>
          <p:cNvSpPr/>
          <p:nvPr/>
        </p:nvSpPr>
        <p:spPr>
          <a:xfrm>
            <a:off x="3504321" y="2162697"/>
            <a:ext cx="6444752" cy="4642051"/>
          </a:xfrm>
          <a:prstGeom prst="rect">
            <a:avLst/>
          </a:prstGeom>
          <a:solidFill>
            <a:srgbClr val="FFFFFF">
              <a:alpha val="7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03FC5C5-7A03-01A7-CB30-09B51CC54389}"/>
              </a:ext>
            </a:extLst>
          </p:cNvPr>
          <p:cNvSpPr/>
          <p:nvPr/>
        </p:nvSpPr>
        <p:spPr>
          <a:xfrm>
            <a:off x="9949073" y="4892735"/>
            <a:ext cx="441571" cy="1912013"/>
          </a:xfrm>
          <a:prstGeom prst="rect">
            <a:avLst/>
          </a:prstGeom>
          <a:solidFill>
            <a:srgbClr val="FFFFFF">
              <a:alpha val="7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95BB15F-C09A-574F-FC89-FFD2C3252CFE}"/>
              </a:ext>
            </a:extLst>
          </p:cNvPr>
          <p:cNvSpPr/>
          <p:nvPr/>
        </p:nvSpPr>
        <p:spPr>
          <a:xfrm>
            <a:off x="6478163" y="53252"/>
            <a:ext cx="1498518" cy="668970"/>
          </a:xfrm>
          <a:prstGeom prst="rect">
            <a:avLst/>
          </a:prstGeom>
          <a:solidFill>
            <a:srgbClr val="FFFFFF">
              <a:alpha val="7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A09A881-94F7-CF88-8038-BD393EDCBE4A}"/>
              </a:ext>
            </a:extLst>
          </p:cNvPr>
          <p:cNvSpPr/>
          <p:nvPr/>
        </p:nvSpPr>
        <p:spPr>
          <a:xfrm>
            <a:off x="6630563" y="108377"/>
            <a:ext cx="1498518" cy="668970"/>
          </a:xfrm>
          <a:prstGeom prst="rect">
            <a:avLst/>
          </a:prstGeom>
          <a:solidFill>
            <a:srgbClr val="FFFFFF">
              <a:alpha val="7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1990171-0AA0-217E-BC36-9308F661ACCB}"/>
              </a:ext>
            </a:extLst>
          </p:cNvPr>
          <p:cNvSpPr/>
          <p:nvPr/>
        </p:nvSpPr>
        <p:spPr>
          <a:xfrm>
            <a:off x="397362" y="3440780"/>
            <a:ext cx="1068005" cy="1110836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baby fish (x</a:t>
            </a:r>
            <a:r>
              <a:rPr lang="en-US" sz="2200" baseline="-25000" dirty="0">
                <a:solidFill>
                  <a:schemeClr val="bg1"/>
                </a:solidFill>
              </a:rPr>
              <a:t>1</a:t>
            </a:r>
            <a:r>
              <a:rPr lang="en-US" sz="22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3E58B9F-6581-EEEC-69E3-918BCC9E2A22}"/>
              </a:ext>
            </a:extLst>
          </p:cNvPr>
          <p:cNvSpPr/>
          <p:nvPr/>
        </p:nvSpPr>
        <p:spPr>
          <a:xfrm>
            <a:off x="2355437" y="3440780"/>
            <a:ext cx="1068005" cy="1110836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adult fish (x</a:t>
            </a:r>
            <a:r>
              <a:rPr lang="en-US" sz="2200" baseline="-25000" dirty="0">
                <a:solidFill>
                  <a:schemeClr val="bg1"/>
                </a:solidFill>
              </a:rPr>
              <a:t>2</a:t>
            </a:r>
            <a:r>
              <a:rPr lang="en-US" sz="2200" dirty="0">
                <a:solidFill>
                  <a:schemeClr val="bg1"/>
                </a:solidFill>
              </a:rPr>
              <a:t>)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5875BBA4-E908-C590-010D-8433C8F40140}"/>
              </a:ext>
            </a:extLst>
          </p:cNvPr>
          <p:cNvCxnSpPr>
            <a:cxnSpLocks/>
          </p:cNvCxnSpPr>
          <p:nvPr/>
        </p:nvCxnSpPr>
        <p:spPr>
          <a:xfrm>
            <a:off x="1590563" y="3996198"/>
            <a:ext cx="63568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415F1D0-8D8B-55D8-BD62-49AAC5E108F9}"/>
              </a:ext>
            </a:extLst>
          </p:cNvPr>
          <p:cNvCxnSpPr>
            <a:cxnSpLocks/>
          </p:cNvCxnSpPr>
          <p:nvPr/>
        </p:nvCxnSpPr>
        <p:spPr>
          <a:xfrm>
            <a:off x="931364" y="4621964"/>
            <a:ext cx="0" cy="45455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urved Connector 36">
            <a:extLst>
              <a:ext uri="{FF2B5EF4-FFF2-40B4-BE49-F238E27FC236}">
                <a16:creationId xmlns:a16="http://schemas.microsoft.com/office/drawing/2014/main" id="{3D14ECD0-9E2D-586F-6F6C-0173E0398B9A}"/>
              </a:ext>
            </a:extLst>
          </p:cNvPr>
          <p:cNvCxnSpPr>
            <a:cxnSpLocks/>
            <a:stCxn id="15" idx="0"/>
            <a:endCxn id="3" idx="0"/>
          </p:cNvCxnSpPr>
          <p:nvPr/>
        </p:nvCxnSpPr>
        <p:spPr>
          <a:xfrm rot="16200000" flipV="1">
            <a:off x="1910403" y="2461742"/>
            <a:ext cx="12700" cy="1958075"/>
          </a:xfrm>
          <a:prstGeom prst="curvedConnector3">
            <a:avLst>
              <a:gd name="adj1" fmla="val 4251047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F5B367CA-5602-7D4E-7330-F468C5453164}"/>
              </a:ext>
            </a:extLst>
          </p:cNvPr>
          <p:cNvCxnSpPr>
            <a:cxnSpLocks/>
          </p:cNvCxnSpPr>
          <p:nvPr/>
        </p:nvCxnSpPr>
        <p:spPr>
          <a:xfrm>
            <a:off x="2889439" y="4617662"/>
            <a:ext cx="0" cy="45455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F0C489BD-19DF-3BF5-353A-E3400F8173AA}"/>
              </a:ext>
            </a:extLst>
          </p:cNvPr>
          <p:cNvSpPr/>
          <p:nvPr/>
        </p:nvSpPr>
        <p:spPr>
          <a:xfrm>
            <a:off x="839838" y="4419293"/>
            <a:ext cx="959200" cy="10459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62616D45-F973-51E6-2503-1AB321DA77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8365" y="4659264"/>
            <a:ext cx="219817" cy="371353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A2EBC87C-FF08-0266-1B42-EBA3FF388FD1}"/>
              </a:ext>
            </a:extLst>
          </p:cNvPr>
          <p:cNvSpPr/>
          <p:nvPr/>
        </p:nvSpPr>
        <p:spPr>
          <a:xfrm>
            <a:off x="2775039" y="4463046"/>
            <a:ext cx="959200" cy="10459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0484244D-82DA-81F8-DD49-01F3075B65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3824" y="3668944"/>
            <a:ext cx="284114" cy="327255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E3F2AF1A-2A15-3ABB-B192-20AA3DBDC3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9881" y="4629081"/>
            <a:ext cx="219817" cy="37135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26786215-3583-F0FE-13F3-6645B7BF9A83}"/>
                  </a:ext>
                </a:extLst>
              </p:cNvPr>
              <p:cNvSpPr txBox="1"/>
              <p:nvPr/>
            </p:nvSpPr>
            <p:spPr>
              <a:xfrm>
                <a:off x="1744663" y="2948888"/>
                <a:ext cx="336759" cy="338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26786215-3583-F0FE-13F3-6645B7BF9A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4663" y="2948888"/>
                <a:ext cx="336759" cy="338554"/>
              </a:xfrm>
              <a:prstGeom prst="rect">
                <a:avLst/>
              </a:prstGeom>
              <a:blipFill>
                <a:blip r:embed="rId6"/>
                <a:stretch>
                  <a:fillRect l="-18519" r="-11111" b="-18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7732171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49F32-783B-5969-8B00-AE29F758F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632643" cy="1325563"/>
          </a:xfrm>
        </p:spPr>
        <p:txBody>
          <a:bodyPr>
            <a:normAutofit/>
          </a:bodyPr>
          <a:lstStyle/>
          <a:p>
            <a:r>
              <a:rPr lang="en-US" dirty="0"/>
              <a:t>Modeling demographic complexity</a:t>
            </a:r>
          </a:p>
        </p:txBody>
      </p:sp>
    </p:spTree>
    <p:extLst>
      <p:ext uri="{BB962C8B-B14F-4D97-AF65-F5344CB8AC3E}">
        <p14:creationId xmlns:p14="http://schemas.microsoft.com/office/powerpoint/2010/main" val="95728282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49F32-783B-5969-8B00-AE29F758F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632643" cy="1325563"/>
          </a:xfrm>
        </p:spPr>
        <p:txBody>
          <a:bodyPr>
            <a:normAutofit/>
          </a:bodyPr>
          <a:lstStyle/>
          <a:p>
            <a:r>
              <a:rPr lang="en-US" dirty="0"/>
              <a:t>Modeling demographic complexity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F02E913-B0C4-60C0-7132-F312D14CFBF0}"/>
              </a:ext>
            </a:extLst>
          </p:cNvPr>
          <p:cNvSpPr/>
          <p:nvPr/>
        </p:nvSpPr>
        <p:spPr>
          <a:xfrm>
            <a:off x="7003851" y="120607"/>
            <a:ext cx="5311833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effectLst/>
                <a:latin typeface="Helvetica Light" panose="020B0403020202020204" pitchFamily="34" charset="0"/>
              </a:rPr>
              <a:t>1. Populations are divided into compartments</a:t>
            </a:r>
          </a:p>
          <a:p>
            <a:pPr algn="ctr"/>
            <a:r>
              <a:rPr lang="en-US" dirty="0">
                <a:effectLst/>
                <a:latin typeface="Helvetica Light" panose="020B0403020202020204" pitchFamily="34" charset="0"/>
              </a:rPr>
              <a:t>2.</a:t>
            </a:r>
            <a:r>
              <a:rPr lang="en-US" dirty="0">
                <a:latin typeface="Helvetica Light" panose="020B0403020202020204" pitchFamily="34" charset="0"/>
              </a:rPr>
              <a:t> Individuals within a compartment are homogenously mixed</a:t>
            </a:r>
            <a:r>
              <a:rPr lang="en-US" dirty="0">
                <a:effectLst/>
                <a:latin typeface="Helvetica Light" panose="020B0403020202020204" pitchFamily="34" charset="0"/>
              </a:rPr>
              <a:t> </a:t>
            </a:r>
          </a:p>
          <a:p>
            <a:pPr algn="ctr"/>
            <a:r>
              <a:rPr lang="en-US" dirty="0">
                <a:latin typeface="Helvetica Light" panose="020B0403020202020204" pitchFamily="34" charset="0"/>
              </a:rPr>
              <a:t>3. </a:t>
            </a:r>
            <a:r>
              <a:rPr lang="en-US" dirty="0">
                <a:effectLst/>
                <a:latin typeface="Helvetica Light" panose="020B0403020202020204" pitchFamily="34" charset="0"/>
              </a:rPr>
              <a:t>Compartments and transition rates are </a:t>
            </a:r>
          </a:p>
          <a:p>
            <a:pPr algn="ctr"/>
            <a:r>
              <a:rPr lang="en-US" dirty="0">
                <a:effectLst/>
                <a:latin typeface="Helvetica Light" panose="020B0403020202020204" pitchFamily="34" charset="0"/>
              </a:rPr>
              <a:t>determined by biological systems</a:t>
            </a:r>
          </a:p>
          <a:p>
            <a:pPr algn="ctr"/>
            <a:r>
              <a:rPr lang="en-US" dirty="0">
                <a:effectLst/>
                <a:latin typeface="Helvetica Light" panose="020B0403020202020204" pitchFamily="34" charset="0"/>
              </a:rPr>
              <a:t>4. Rates of transferring between compartments </a:t>
            </a:r>
          </a:p>
          <a:p>
            <a:pPr algn="ctr"/>
            <a:r>
              <a:rPr lang="en-US" dirty="0">
                <a:effectLst/>
                <a:latin typeface="Helvetica Light" panose="020B0403020202020204" pitchFamily="34" charset="0"/>
              </a:rPr>
              <a:t>are expressed mathematically </a:t>
            </a:r>
          </a:p>
        </p:txBody>
      </p:sp>
      <p:cxnSp>
        <p:nvCxnSpPr>
          <p:cNvPr id="14" name="Curved Connector 13">
            <a:extLst>
              <a:ext uri="{FF2B5EF4-FFF2-40B4-BE49-F238E27FC236}">
                <a16:creationId xmlns:a16="http://schemas.microsoft.com/office/drawing/2014/main" id="{DE67862D-3FD5-63D8-9D4A-585402775B99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2544700" y="2499943"/>
            <a:ext cx="1049928" cy="1238597"/>
          </a:xfrm>
          <a:prstGeom prst="curvedConnector4">
            <a:avLst>
              <a:gd name="adj1" fmla="val -50275"/>
              <a:gd name="adj2" fmla="val 145302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4AAA74DA-D175-C884-A8D4-9D243A5075C3}"/>
              </a:ext>
            </a:extLst>
          </p:cNvPr>
          <p:cNvSpPr/>
          <p:nvPr/>
        </p:nvSpPr>
        <p:spPr>
          <a:xfrm>
            <a:off x="1021245" y="2151932"/>
            <a:ext cx="970138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200" b="1" dirty="0">
                <a:effectLst/>
                <a:latin typeface="Helvetica" pitchFamily="2" charset="0"/>
              </a:rPr>
              <a:t>births</a:t>
            </a:r>
            <a:endParaRPr lang="en-US" sz="2200" dirty="0">
              <a:effectLst/>
              <a:latin typeface="Helvetica" pitchFamily="2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62FB7F4-283B-2AFF-78ED-2E24FF286FC7}"/>
              </a:ext>
            </a:extLst>
          </p:cNvPr>
          <p:cNvSpPr/>
          <p:nvPr/>
        </p:nvSpPr>
        <p:spPr>
          <a:xfrm>
            <a:off x="2450366" y="2610702"/>
            <a:ext cx="2477193" cy="2099855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Helvetica" pitchFamily="2" charset="0"/>
              </a:rPr>
              <a:t>Madagascar</a:t>
            </a:r>
          </a:p>
          <a:p>
            <a:pPr algn="ctr"/>
            <a:r>
              <a:rPr lang="en-US" sz="3200" dirty="0">
                <a:latin typeface="Helvetica" pitchFamily="2" charset="0"/>
              </a:rPr>
              <a:t>(N)</a:t>
            </a:r>
          </a:p>
        </p:txBody>
      </p:sp>
      <p:cxnSp>
        <p:nvCxnSpPr>
          <p:cNvPr id="17" name="Curved Connector 16">
            <a:extLst>
              <a:ext uri="{FF2B5EF4-FFF2-40B4-BE49-F238E27FC236}">
                <a16:creationId xmlns:a16="http://schemas.microsoft.com/office/drawing/2014/main" id="{2AC01C2A-D9FF-FA19-FAEF-022AA757317D}"/>
              </a:ext>
            </a:extLst>
          </p:cNvPr>
          <p:cNvCxnSpPr>
            <a:cxnSpLocks/>
          </p:cNvCxnSpPr>
          <p:nvPr/>
        </p:nvCxnSpPr>
        <p:spPr>
          <a:xfrm flipV="1">
            <a:off x="5034902" y="4199239"/>
            <a:ext cx="872837" cy="1"/>
          </a:xfrm>
          <a:prstGeom prst="curvedConnector3">
            <a:avLst>
              <a:gd name="adj1" fmla="val 5000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BCDDCC88-0D55-E15B-A4D3-8FB2E070849F}"/>
              </a:ext>
            </a:extLst>
          </p:cNvPr>
          <p:cNvSpPr/>
          <p:nvPr/>
        </p:nvSpPr>
        <p:spPr>
          <a:xfrm>
            <a:off x="5034902" y="3660630"/>
            <a:ext cx="1096775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200" b="1" dirty="0">
                <a:effectLst/>
                <a:latin typeface="Helvetica" pitchFamily="2" charset="0"/>
              </a:rPr>
              <a:t>deaths</a:t>
            </a:r>
            <a:endParaRPr lang="en-US" sz="2200" dirty="0">
              <a:effectLst/>
              <a:latin typeface="Helvetica" pitchFamily="2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247E1F4-C226-FC66-F1B5-3134D4AE7979}"/>
              </a:ext>
            </a:extLst>
          </p:cNvPr>
          <p:cNvGrpSpPr/>
          <p:nvPr/>
        </p:nvGrpSpPr>
        <p:grpSpPr>
          <a:xfrm>
            <a:off x="7141166" y="2396450"/>
            <a:ext cx="2723745" cy="2705673"/>
            <a:chOff x="1122122" y="2071419"/>
            <a:chExt cx="2890433" cy="3011819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59F58861-8B3F-4454-4259-D48A5622A0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8092" t="11035" r="10983"/>
            <a:stretch/>
          </p:blipFill>
          <p:spPr>
            <a:xfrm>
              <a:off x="1122122" y="2071419"/>
              <a:ext cx="2890433" cy="3011819"/>
            </a:xfrm>
            <a:prstGeom prst="rect">
              <a:avLst/>
            </a:prstGeom>
          </p:spPr>
        </p:pic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0AA6E91A-06BC-7142-3488-EFBFB4B98D1C}"/>
                </a:ext>
              </a:extLst>
            </p:cNvPr>
            <p:cNvSpPr/>
            <p:nvPr/>
          </p:nvSpPr>
          <p:spPr>
            <a:xfrm>
              <a:off x="3459304" y="3968424"/>
              <a:ext cx="274681" cy="505992"/>
            </a:xfrm>
            <a:custGeom>
              <a:avLst/>
              <a:gdLst>
                <a:gd name="connsiteX0" fmla="*/ 43370 w 274681"/>
                <a:gd name="connsiteY0" fmla="*/ 187940 h 505992"/>
                <a:gd name="connsiteX1" fmla="*/ 43370 w 274681"/>
                <a:gd name="connsiteY1" fmla="*/ 187940 h 505992"/>
                <a:gd name="connsiteX2" fmla="*/ 46985 w 274681"/>
                <a:gd name="connsiteY2" fmla="*/ 281910 h 505992"/>
                <a:gd name="connsiteX3" fmla="*/ 43370 w 274681"/>
                <a:gd name="connsiteY3" fmla="*/ 339737 h 505992"/>
                <a:gd name="connsiteX4" fmla="*/ 39756 w 274681"/>
                <a:gd name="connsiteY4" fmla="*/ 350580 h 505992"/>
                <a:gd name="connsiteX5" fmla="*/ 28913 w 274681"/>
                <a:gd name="connsiteY5" fmla="*/ 357808 h 505992"/>
                <a:gd name="connsiteX6" fmla="*/ 14456 w 274681"/>
                <a:gd name="connsiteY6" fmla="*/ 372265 h 505992"/>
                <a:gd name="connsiteX7" fmla="*/ 10842 w 274681"/>
                <a:gd name="connsiteY7" fmla="*/ 383108 h 505992"/>
                <a:gd name="connsiteX8" fmla="*/ 0 w 274681"/>
                <a:gd name="connsiteY8" fmla="*/ 404793 h 505992"/>
                <a:gd name="connsiteX9" fmla="*/ 10842 w 274681"/>
                <a:gd name="connsiteY9" fmla="*/ 455393 h 505992"/>
                <a:gd name="connsiteX10" fmla="*/ 18071 w 274681"/>
                <a:gd name="connsiteY10" fmla="*/ 462621 h 505992"/>
                <a:gd name="connsiteX11" fmla="*/ 32528 w 274681"/>
                <a:gd name="connsiteY11" fmla="*/ 491535 h 505992"/>
                <a:gd name="connsiteX12" fmla="*/ 54213 w 274681"/>
                <a:gd name="connsiteY12" fmla="*/ 505992 h 505992"/>
                <a:gd name="connsiteX13" fmla="*/ 104812 w 274681"/>
                <a:gd name="connsiteY13" fmla="*/ 502378 h 505992"/>
                <a:gd name="connsiteX14" fmla="*/ 119269 w 274681"/>
                <a:gd name="connsiteY14" fmla="*/ 484306 h 505992"/>
                <a:gd name="connsiteX15" fmla="*/ 130112 w 274681"/>
                <a:gd name="connsiteY15" fmla="*/ 480692 h 505992"/>
                <a:gd name="connsiteX16" fmla="*/ 144569 w 274681"/>
                <a:gd name="connsiteY16" fmla="*/ 451778 h 505992"/>
                <a:gd name="connsiteX17" fmla="*/ 155411 w 274681"/>
                <a:gd name="connsiteY17" fmla="*/ 419250 h 505992"/>
                <a:gd name="connsiteX18" fmla="*/ 159026 w 274681"/>
                <a:gd name="connsiteY18" fmla="*/ 408408 h 505992"/>
                <a:gd name="connsiteX19" fmla="*/ 166254 w 274681"/>
                <a:gd name="connsiteY19" fmla="*/ 397565 h 505992"/>
                <a:gd name="connsiteX20" fmla="*/ 169868 w 274681"/>
                <a:gd name="connsiteY20" fmla="*/ 386722 h 505992"/>
                <a:gd name="connsiteX21" fmla="*/ 184325 w 274681"/>
                <a:gd name="connsiteY21" fmla="*/ 372265 h 505992"/>
                <a:gd name="connsiteX22" fmla="*/ 195168 w 274681"/>
                <a:gd name="connsiteY22" fmla="*/ 339737 h 505992"/>
                <a:gd name="connsiteX23" fmla="*/ 198782 w 274681"/>
                <a:gd name="connsiteY23" fmla="*/ 328895 h 505992"/>
                <a:gd name="connsiteX24" fmla="*/ 206011 w 274681"/>
                <a:gd name="connsiteY24" fmla="*/ 318052 h 505992"/>
                <a:gd name="connsiteX25" fmla="*/ 216853 w 274681"/>
                <a:gd name="connsiteY25" fmla="*/ 296367 h 505992"/>
                <a:gd name="connsiteX26" fmla="*/ 224082 w 274681"/>
                <a:gd name="connsiteY26" fmla="*/ 274681 h 505992"/>
                <a:gd name="connsiteX27" fmla="*/ 227696 w 274681"/>
                <a:gd name="connsiteY27" fmla="*/ 263838 h 505992"/>
                <a:gd name="connsiteX28" fmla="*/ 231310 w 274681"/>
                <a:gd name="connsiteY28" fmla="*/ 252996 h 505992"/>
                <a:gd name="connsiteX29" fmla="*/ 238539 w 274681"/>
                <a:gd name="connsiteY29" fmla="*/ 224082 h 505992"/>
                <a:gd name="connsiteX30" fmla="*/ 245767 w 274681"/>
                <a:gd name="connsiteY30" fmla="*/ 195168 h 505992"/>
                <a:gd name="connsiteX31" fmla="*/ 249381 w 274681"/>
                <a:gd name="connsiteY31" fmla="*/ 180711 h 505992"/>
                <a:gd name="connsiteX32" fmla="*/ 267453 w 274681"/>
                <a:gd name="connsiteY32" fmla="*/ 126498 h 505992"/>
                <a:gd name="connsiteX33" fmla="*/ 271067 w 274681"/>
                <a:gd name="connsiteY33" fmla="*/ 115655 h 505992"/>
                <a:gd name="connsiteX34" fmla="*/ 274681 w 274681"/>
                <a:gd name="connsiteY34" fmla="*/ 104812 h 505992"/>
                <a:gd name="connsiteX35" fmla="*/ 271067 w 274681"/>
                <a:gd name="connsiteY35" fmla="*/ 32528 h 505992"/>
                <a:gd name="connsiteX36" fmla="*/ 252996 w 274681"/>
                <a:gd name="connsiteY36" fmla="*/ 14457 h 505992"/>
                <a:gd name="connsiteX37" fmla="*/ 234924 w 274681"/>
                <a:gd name="connsiteY37" fmla="*/ 0 h 505992"/>
                <a:gd name="connsiteX38" fmla="*/ 227696 w 274681"/>
                <a:gd name="connsiteY38" fmla="*/ 10842 h 505992"/>
                <a:gd name="connsiteX39" fmla="*/ 220468 w 274681"/>
                <a:gd name="connsiteY39" fmla="*/ 18071 h 505992"/>
                <a:gd name="connsiteX40" fmla="*/ 206011 w 274681"/>
                <a:gd name="connsiteY40" fmla="*/ 46985 h 505992"/>
                <a:gd name="connsiteX41" fmla="*/ 198782 w 274681"/>
                <a:gd name="connsiteY41" fmla="*/ 68670 h 505992"/>
                <a:gd name="connsiteX42" fmla="*/ 195168 w 274681"/>
                <a:gd name="connsiteY42" fmla="*/ 79513 h 505992"/>
                <a:gd name="connsiteX43" fmla="*/ 187939 w 274681"/>
                <a:gd name="connsiteY43" fmla="*/ 86741 h 505992"/>
                <a:gd name="connsiteX44" fmla="*/ 177097 w 274681"/>
                <a:gd name="connsiteY44" fmla="*/ 108427 h 505992"/>
                <a:gd name="connsiteX45" fmla="*/ 162640 w 274681"/>
                <a:gd name="connsiteY45" fmla="*/ 122884 h 505992"/>
                <a:gd name="connsiteX46" fmla="*/ 130112 w 274681"/>
                <a:gd name="connsiteY46" fmla="*/ 130112 h 505992"/>
                <a:gd name="connsiteX47" fmla="*/ 108426 w 274681"/>
                <a:gd name="connsiteY47" fmla="*/ 137340 h 505992"/>
                <a:gd name="connsiteX48" fmla="*/ 83127 w 274681"/>
                <a:gd name="connsiteY48" fmla="*/ 144569 h 505992"/>
                <a:gd name="connsiteX49" fmla="*/ 43370 w 274681"/>
                <a:gd name="connsiteY49" fmla="*/ 187940 h 505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274681" h="505992">
                  <a:moveTo>
                    <a:pt x="43370" y="187940"/>
                  </a:moveTo>
                  <a:lnTo>
                    <a:pt x="43370" y="187940"/>
                  </a:lnTo>
                  <a:cubicBezTo>
                    <a:pt x="44575" y="219263"/>
                    <a:pt x="46985" y="250563"/>
                    <a:pt x="46985" y="281910"/>
                  </a:cubicBezTo>
                  <a:cubicBezTo>
                    <a:pt x="46985" y="301223"/>
                    <a:pt x="45392" y="320530"/>
                    <a:pt x="43370" y="339737"/>
                  </a:cubicBezTo>
                  <a:cubicBezTo>
                    <a:pt x="42971" y="343526"/>
                    <a:pt x="42136" y="347605"/>
                    <a:pt x="39756" y="350580"/>
                  </a:cubicBezTo>
                  <a:cubicBezTo>
                    <a:pt x="37042" y="353972"/>
                    <a:pt x="32527" y="355399"/>
                    <a:pt x="28913" y="357808"/>
                  </a:cubicBezTo>
                  <a:cubicBezTo>
                    <a:pt x="19276" y="386723"/>
                    <a:pt x="33732" y="352989"/>
                    <a:pt x="14456" y="372265"/>
                  </a:cubicBezTo>
                  <a:cubicBezTo>
                    <a:pt x="11762" y="374959"/>
                    <a:pt x="12546" y="379700"/>
                    <a:pt x="10842" y="383108"/>
                  </a:cubicBezTo>
                  <a:cubicBezTo>
                    <a:pt x="-3171" y="411136"/>
                    <a:pt x="9085" y="377539"/>
                    <a:pt x="0" y="404793"/>
                  </a:cubicBezTo>
                  <a:cubicBezTo>
                    <a:pt x="808" y="411254"/>
                    <a:pt x="3486" y="448038"/>
                    <a:pt x="10842" y="455393"/>
                  </a:cubicBezTo>
                  <a:lnTo>
                    <a:pt x="18071" y="462621"/>
                  </a:lnTo>
                  <a:cubicBezTo>
                    <a:pt x="23243" y="478137"/>
                    <a:pt x="21313" y="483124"/>
                    <a:pt x="32528" y="491535"/>
                  </a:cubicBezTo>
                  <a:cubicBezTo>
                    <a:pt x="39478" y="496748"/>
                    <a:pt x="54213" y="505992"/>
                    <a:pt x="54213" y="505992"/>
                  </a:cubicBezTo>
                  <a:cubicBezTo>
                    <a:pt x="71079" y="504787"/>
                    <a:pt x="88192" y="505494"/>
                    <a:pt x="104812" y="502378"/>
                  </a:cubicBezTo>
                  <a:cubicBezTo>
                    <a:pt x="109626" y="501475"/>
                    <a:pt x="117145" y="486005"/>
                    <a:pt x="119269" y="484306"/>
                  </a:cubicBezTo>
                  <a:cubicBezTo>
                    <a:pt x="122244" y="481926"/>
                    <a:pt x="126498" y="481897"/>
                    <a:pt x="130112" y="480692"/>
                  </a:cubicBezTo>
                  <a:cubicBezTo>
                    <a:pt x="138418" y="455774"/>
                    <a:pt x="131952" y="464395"/>
                    <a:pt x="144569" y="451778"/>
                  </a:cubicBezTo>
                  <a:lnTo>
                    <a:pt x="155411" y="419250"/>
                  </a:lnTo>
                  <a:cubicBezTo>
                    <a:pt x="156616" y="415636"/>
                    <a:pt x="156913" y="411578"/>
                    <a:pt x="159026" y="408408"/>
                  </a:cubicBezTo>
                  <a:cubicBezTo>
                    <a:pt x="161435" y="404794"/>
                    <a:pt x="164312" y="401450"/>
                    <a:pt x="166254" y="397565"/>
                  </a:cubicBezTo>
                  <a:cubicBezTo>
                    <a:pt x="167958" y="394157"/>
                    <a:pt x="167654" y="389822"/>
                    <a:pt x="169868" y="386722"/>
                  </a:cubicBezTo>
                  <a:cubicBezTo>
                    <a:pt x="173829" y="381176"/>
                    <a:pt x="184325" y="372265"/>
                    <a:pt x="184325" y="372265"/>
                  </a:cubicBezTo>
                  <a:lnTo>
                    <a:pt x="195168" y="339737"/>
                  </a:lnTo>
                  <a:cubicBezTo>
                    <a:pt x="196373" y="336123"/>
                    <a:pt x="196669" y="332065"/>
                    <a:pt x="198782" y="328895"/>
                  </a:cubicBezTo>
                  <a:lnTo>
                    <a:pt x="206011" y="318052"/>
                  </a:lnTo>
                  <a:cubicBezTo>
                    <a:pt x="219189" y="278516"/>
                    <a:pt x="198174" y="338394"/>
                    <a:pt x="216853" y="296367"/>
                  </a:cubicBezTo>
                  <a:cubicBezTo>
                    <a:pt x="219948" y="289404"/>
                    <a:pt x="221672" y="281910"/>
                    <a:pt x="224082" y="274681"/>
                  </a:cubicBezTo>
                  <a:lnTo>
                    <a:pt x="227696" y="263838"/>
                  </a:lnTo>
                  <a:cubicBezTo>
                    <a:pt x="228901" y="260224"/>
                    <a:pt x="230563" y="256732"/>
                    <a:pt x="231310" y="252996"/>
                  </a:cubicBezTo>
                  <a:cubicBezTo>
                    <a:pt x="240154" y="208774"/>
                    <a:pt x="230201" y="254655"/>
                    <a:pt x="238539" y="224082"/>
                  </a:cubicBezTo>
                  <a:cubicBezTo>
                    <a:pt x="241153" y="214497"/>
                    <a:pt x="243358" y="204806"/>
                    <a:pt x="245767" y="195168"/>
                  </a:cubicBezTo>
                  <a:cubicBezTo>
                    <a:pt x="246972" y="190349"/>
                    <a:pt x="247810" y="185423"/>
                    <a:pt x="249381" y="180711"/>
                  </a:cubicBezTo>
                  <a:lnTo>
                    <a:pt x="267453" y="126498"/>
                  </a:lnTo>
                  <a:lnTo>
                    <a:pt x="271067" y="115655"/>
                  </a:lnTo>
                  <a:lnTo>
                    <a:pt x="274681" y="104812"/>
                  </a:lnTo>
                  <a:cubicBezTo>
                    <a:pt x="273476" y="80717"/>
                    <a:pt x="274187" y="56450"/>
                    <a:pt x="271067" y="32528"/>
                  </a:cubicBezTo>
                  <a:cubicBezTo>
                    <a:pt x="269804" y="22843"/>
                    <a:pt x="259078" y="19323"/>
                    <a:pt x="252996" y="14457"/>
                  </a:cubicBezTo>
                  <a:cubicBezTo>
                    <a:pt x="227254" y="-6137"/>
                    <a:pt x="268285" y="22239"/>
                    <a:pt x="234924" y="0"/>
                  </a:cubicBezTo>
                  <a:cubicBezTo>
                    <a:pt x="232515" y="3614"/>
                    <a:pt x="230409" y="7450"/>
                    <a:pt x="227696" y="10842"/>
                  </a:cubicBezTo>
                  <a:cubicBezTo>
                    <a:pt x="225567" y="13503"/>
                    <a:pt x="221992" y="15023"/>
                    <a:pt x="220468" y="18071"/>
                  </a:cubicBezTo>
                  <a:cubicBezTo>
                    <a:pt x="203856" y="51295"/>
                    <a:pt x="222341" y="30653"/>
                    <a:pt x="206011" y="46985"/>
                  </a:cubicBezTo>
                  <a:lnTo>
                    <a:pt x="198782" y="68670"/>
                  </a:lnTo>
                  <a:cubicBezTo>
                    <a:pt x="197577" y="72284"/>
                    <a:pt x="197862" y="76819"/>
                    <a:pt x="195168" y="79513"/>
                  </a:cubicBezTo>
                  <a:lnTo>
                    <a:pt x="187939" y="86741"/>
                  </a:lnTo>
                  <a:cubicBezTo>
                    <a:pt x="184441" y="97235"/>
                    <a:pt x="184739" y="99510"/>
                    <a:pt x="177097" y="108427"/>
                  </a:cubicBezTo>
                  <a:cubicBezTo>
                    <a:pt x="172662" y="113601"/>
                    <a:pt x="169323" y="121548"/>
                    <a:pt x="162640" y="122884"/>
                  </a:cubicBezTo>
                  <a:cubicBezTo>
                    <a:pt x="152322" y="124947"/>
                    <a:pt x="140320" y="127050"/>
                    <a:pt x="130112" y="130112"/>
                  </a:cubicBezTo>
                  <a:cubicBezTo>
                    <a:pt x="122814" y="132301"/>
                    <a:pt x="115655" y="134930"/>
                    <a:pt x="108426" y="137340"/>
                  </a:cubicBezTo>
                  <a:cubicBezTo>
                    <a:pt x="71976" y="149491"/>
                    <a:pt x="128526" y="130950"/>
                    <a:pt x="83127" y="144569"/>
                  </a:cubicBezTo>
                  <a:cubicBezTo>
                    <a:pt x="56492" y="152559"/>
                    <a:pt x="49996" y="180712"/>
                    <a:pt x="43370" y="187940"/>
                  </a:cubicBezTo>
                  <a:close/>
                </a:path>
              </a:pathLst>
            </a:cu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4F7837A1-4B5A-87C6-12C6-B74FB0E880E5}"/>
              </a:ext>
            </a:extLst>
          </p:cNvPr>
          <p:cNvSpPr/>
          <p:nvPr/>
        </p:nvSpPr>
        <p:spPr>
          <a:xfrm>
            <a:off x="190970" y="5630571"/>
            <a:ext cx="3225338" cy="95410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0000"/>
                </a:solidFill>
                <a:effectLst/>
                <a:latin typeface="Helvetica" pitchFamily="2" charset="0"/>
              </a:rPr>
              <a:t>The simplest</a:t>
            </a:r>
            <a:endParaRPr lang="en-US" sz="2800" dirty="0">
              <a:solidFill>
                <a:srgbClr val="000000"/>
              </a:solidFill>
              <a:effectLst/>
              <a:latin typeface="Helvetica" pitchFamily="2" charset="0"/>
            </a:endParaRPr>
          </a:p>
          <a:p>
            <a:r>
              <a:rPr lang="en-US" sz="2800" b="1" dirty="0">
                <a:solidFill>
                  <a:srgbClr val="000000"/>
                </a:solidFill>
                <a:effectLst/>
                <a:latin typeface="Helvetica" pitchFamily="2" charset="0"/>
              </a:rPr>
              <a:t>population model</a:t>
            </a:r>
            <a:endParaRPr lang="en-US" sz="2800" dirty="0">
              <a:solidFill>
                <a:srgbClr val="000000"/>
              </a:solidFill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71623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DA717C-5091-AEB7-1C93-1CAD78F0A6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0026"/>
            <a:ext cx="10515600" cy="977293"/>
          </a:xfrm>
        </p:spPr>
        <p:txBody>
          <a:bodyPr/>
          <a:lstStyle/>
          <a:p>
            <a:r>
              <a:rPr lang="en-US" dirty="0"/>
              <a:t>Let’s recap a bit!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AD4A6D-B56C-A161-A29C-657A356214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230" y="1108954"/>
            <a:ext cx="11303540" cy="5690680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b="1" i="1" u="sng" dirty="0"/>
              <a:t>Ecology, generally</a:t>
            </a:r>
            <a:endParaRPr lang="en-US" b="1" u="sng" dirty="0"/>
          </a:p>
          <a:p>
            <a:r>
              <a:rPr lang="en-US" u="sng" dirty="0"/>
              <a:t>Ecology</a:t>
            </a:r>
            <a:r>
              <a:rPr lang="en-US" dirty="0"/>
              <a:t> is the study of organisms and their interactions with each other and the environment</a:t>
            </a:r>
          </a:p>
          <a:p>
            <a:r>
              <a:rPr lang="en-US" dirty="0"/>
              <a:t>We use models (especially population models) to formalize hypotheses about these interactions and test those hypotheses against data</a:t>
            </a:r>
          </a:p>
          <a:p>
            <a:r>
              <a:rPr lang="en-US" dirty="0"/>
              <a:t>We can ask questions at many ecological scales: individual, population, metapopulation, community, ecosystem</a:t>
            </a:r>
          </a:p>
          <a:p>
            <a:pPr marL="0" indent="0">
              <a:buNone/>
            </a:pPr>
            <a:r>
              <a:rPr lang="en-US" b="1" i="1" u="sng" dirty="0"/>
              <a:t>Population growth, specifically</a:t>
            </a:r>
          </a:p>
          <a:p>
            <a:r>
              <a:rPr lang="en-US" dirty="0"/>
              <a:t>We can model population growth as </a:t>
            </a:r>
            <a:r>
              <a:rPr lang="en-US" u="sng" dirty="0"/>
              <a:t>geometric</a:t>
            </a:r>
            <a:r>
              <a:rPr lang="en-US" dirty="0"/>
              <a:t> in discrete time or </a:t>
            </a:r>
            <a:r>
              <a:rPr lang="en-US" u="sng" dirty="0"/>
              <a:t>exponential</a:t>
            </a:r>
            <a:r>
              <a:rPr lang="en-US" dirty="0"/>
              <a:t> in continuous time</a:t>
            </a:r>
          </a:p>
          <a:p>
            <a:r>
              <a:rPr lang="en-US" sz="2800" dirty="0"/>
              <a:t>We can estimate growth rates by ‘fitting’ a model to data</a:t>
            </a:r>
            <a:endParaRPr lang="en-US" dirty="0"/>
          </a:p>
          <a:p>
            <a:r>
              <a:rPr lang="en-US" u="sng" dirty="0"/>
              <a:t>Logistic growth</a:t>
            </a:r>
            <a:r>
              <a:rPr lang="en-US" dirty="0"/>
              <a:t> models describe density-dependent growth rates that limit population growth at some specified carrying capacity</a:t>
            </a:r>
          </a:p>
          <a:p>
            <a:r>
              <a:rPr lang="en-US" dirty="0"/>
              <a:t>Logistic growth models imply a stable </a:t>
            </a:r>
            <a:r>
              <a:rPr lang="en-US" u="sng" dirty="0"/>
              <a:t>equilibrium</a:t>
            </a:r>
            <a:r>
              <a:rPr lang="en-US" dirty="0"/>
              <a:t> where the population size (N) is equal to the carrying capacity (K)</a:t>
            </a:r>
          </a:p>
          <a:p>
            <a:r>
              <a:rPr lang="en-US" dirty="0"/>
              <a:t>Despite the dire predictions of Malthus in the late 1700s, most human populations do not appear to yet be approaching carrying capacity</a:t>
            </a:r>
            <a:endParaRPr lang="en-US" u="sng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1420729-AFFD-7660-BC10-2524FB52C95B}"/>
              </a:ext>
            </a:extLst>
          </p:cNvPr>
          <p:cNvSpPr/>
          <p:nvPr/>
        </p:nvSpPr>
        <p:spPr>
          <a:xfrm>
            <a:off x="246110" y="4844374"/>
            <a:ext cx="11303540" cy="19552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4141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49F32-783B-5969-8B00-AE29F758F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632643" cy="1325563"/>
          </a:xfrm>
        </p:spPr>
        <p:txBody>
          <a:bodyPr>
            <a:normAutofit/>
          </a:bodyPr>
          <a:lstStyle/>
          <a:p>
            <a:r>
              <a:rPr lang="en-US" dirty="0"/>
              <a:t>Modeling demographic complexity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F02E913-B0C4-60C0-7132-F312D14CFBF0}"/>
              </a:ext>
            </a:extLst>
          </p:cNvPr>
          <p:cNvSpPr/>
          <p:nvPr/>
        </p:nvSpPr>
        <p:spPr>
          <a:xfrm>
            <a:off x="7003851" y="120607"/>
            <a:ext cx="5311833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effectLst/>
                <a:latin typeface="Helvetica Light" panose="020B0403020202020204" pitchFamily="34" charset="0"/>
              </a:rPr>
              <a:t>1. Populations are divided into compartments</a:t>
            </a:r>
          </a:p>
          <a:p>
            <a:pPr algn="ctr"/>
            <a:r>
              <a:rPr lang="en-US" dirty="0">
                <a:effectLst/>
                <a:latin typeface="Helvetica Light" panose="020B0403020202020204" pitchFamily="34" charset="0"/>
              </a:rPr>
              <a:t>2.</a:t>
            </a:r>
            <a:r>
              <a:rPr lang="en-US" dirty="0">
                <a:latin typeface="Helvetica Light" panose="020B0403020202020204" pitchFamily="34" charset="0"/>
              </a:rPr>
              <a:t> Individuals within a compartment are homogenously mixed</a:t>
            </a:r>
            <a:r>
              <a:rPr lang="en-US" dirty="0">
                <a:effectLst/>
                <a:latin typeface="Helvetica Light" panose="020B0403020202020204" pitchFamily="34" charset="0"/>
              </a:rPr>
              <a:t> </a:t>
            </a:r>
          </a:p>
          <a:p>
            <a:pPr algn="ctr"/>
            <a:r>
              <a:rPr lang="en-US" dirty="0">
                <a:latin typeface="Helvetica Light" panose="020B0403020202020204" pitchFamily="34" charset="0"/>
              </a:rPr>
              <a:t>3. </a:t>
            </a:r>
            <a:r>
              <a:rPr lang="en-US" dirty="0">
                <a:effectLst/>
                <a:latin typeface="Helvetica Light" panose="020B0403020202020204" pitchFamily="34" charset="0"/>
              </a:rPr>
              <a:t>Compartments and transition rates are </a:t>
            </a:r>
          </a:p>
          <a:p>
            <a:pPr algn="ctr"/>
            <a:r>
              <a:rPr lang="en-US" dirty="0">
                <a:effectLst/>
                <a:latin typeface="Helvetica Light" panose="020B0403020202020204" pitchFamily="34" charset="0"/>
              </a:rPr>
              <a:t>determined by biological systems</a:t>
            </a:r>
          </a:p>
          <a:p>
            <a:pPr algn="ctr"/>
            <a:r>
              <a:rPr lang="en-US" dirty="0">
                <a:effectLst/>
                <a:latin typeface="Helvetica Light" panose="020B0403020202020204" pitchFamily="34" charset="0"/>
              </a:rPr>
              <a:t>4. Rates of transferring between compartments </a:t>
            </a:r>
          </a:p>
          <a:p>
            <a:pPr algn="ctr"/>
            <a:r>
              <a:rPr lang="en-US" dirty="0">
                <a:effectLst/>
                <a:latin typeface="Helvetica Light" panose="020B0403020202020204" pitchFamily="34" charset="0"/>
              </a:rPr>
              <a:t>are expressed mathematically </a:t>
            </a:r>
          </a:p>
        </p:txBody>
      </p:sp>
      <p:cxnSp>
        <p:nvCxnSpPr>
          <p:cNvPr id="14" name="Curved Connector 13">
            <a:extLst>
              <a:ext uri="{FF2B5EF4-FFF2-40B4-BE49-F238E27FC236}">
                <a16:creationId xmlns:a16="http://schemas.microsoft.com/office/drawing/2014/main" id="{DE67862D-3FD5-63D8-9D4A-585402775B99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2544700" y="2499943"/>
            <a:ext cx="1049928" cy="1238597"/>
          </a:xfrm>
          <a:prstGeom prst="curvedConnector4">
            <a:avLst>
              <a:gd name="adj1" fmla="val -50275"/>
              <a:gd name="adj2" fmla="val 145302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4AAA74DA-D175-C884-A8D4-9D243A5075C3}"/>
              </a:ext>
            </a:extLst>
          </p:cNvPr>
          <p:cNvSpPr/>
          <p:nvPr/>
        </p:nvSpPr>
        <p:spPr>
          <a:xfrm>
            <a:off x="1021245" y="2151932"/>
            <a:ext cx="970138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200" b="1" dirty="0">
                <a:effectLst/>
                <a:latin typeface="Helvetica" pitchFamily="2" charset="0"/>
              </a:rPr>
              <a:t>births</a:t>
            </a:r>
            <a:endParaRPr lang="en-US" sz="2200" dirty="0">
              <a:effectLst/>
              <a:latin typeface="Helvetica" pitchFamily="2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62FB7F4-283B-2AFF-78ED-2E24FF286FC7}"/>
              </a:ext>
            </a:extLst>
          </p:cNvPr>
          <p:cNvSpPr/>
          <p:nvPr/>
        </p:nvSpPr>
        <p:spPr>
          <a:xfrm>
            <a:off x="2450366" y="2610702"/>
            <a:ext cx="2477193" cy="2099855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Helvetica" pitchFamily="2" charset="0"/>
              </a:rPr>
              <a:t>Madagascar</a:t>
            </a:r>
          </a:p>
          <a:p>
            <a:pPr algn="ctr"/>
            <a:r>
              <a:rPr lang="en-US" sz="3200" dirty="0">
                <a:latin typeface="Helvetica" pitchFamily="2" charset="0"/>
              </a:rPr>
              <a:t>(N)</a:t>
            </a:r>
          </a:p>
        </p:txBody>
      </p:sp>
      <p:cxnSp>
        <p:nvCxnSpPr>
          <p:cNvPr id="17" name="Curved Connector 16">
            <a:extLst>
              <a:ext uri="{FF2B5EF4-FFF2-40B4-BE49-F238E27FC236}">
                <a16:creationId xmlns:a16="http://schemas.microsoft.com/office/drawing/2014/main" id="{2AC01C2A-D9FF-FA19-FAEF-022AA757317D}"/>
              </a:ext>
            </a:extLst>
          </p:cNvPr>
          <p:cNvCxnSpPr>
            <a:cxnSpLocks/>
          </p:cNvCxnSpPr>
          <p:nvPr/>
        </p:nvCxnSpPr>
        <p:spPr>
          <a:xfrm flipV="1">
            <a:off x="5034902" y="4199239"/>
            <a:ext cx="872837" cy="1"/>
          </a:xfrm>
          <a:prstGeom prst="curvedConnector3">
            <a:avLst>
              <a:gd name="adj1" fmla="val 5000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BCDDCC88-0D55-E15B-A4D3-8FB2E070849F}"/>
              </a:ext>
            </a:extLst>
          </p:cNvPr>
          <p:cNvSpPr/>
          <p:nvPr/>
        </p:nvSpPr>
        <p:spPr>
          <a:xfrm>
            <a:off x="5034902" y="3660630"/>
            <a:ext cx="1096775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200" b="1" dirty="0">
                <a:effectLst/>
                <a:latin typeface="Helvetica" pitchFamily="2" charset="0"/>
              </a:rPr>
              <a:t>deaths</a:t>
            </a:r>
            <a:endParaRPr lang="en-US" sz="2200" dirty="0">
              <a:effectLst/>
              <a:latin typeface="Helvetica" pitchFamily="2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247E1F4-C226-FC66-F1B5-3134D4AE7979}"/>
              </a:ext>
            </a:extLst>
          </p:cNvPr>
          <p:cNvGrpSpPr/>
          <p:nvPr/>
        </p:nvGrpSpPr>
        <p:grpSpPr>
          <a:xfrm>
            <a:off x="7141166" y="2396450"/>
            <a:ext cx="2723745" cy="2705673"/>
            <a:chOff x="1122122" y="2071419"/>
            <a:chExt cx="2890433" cy="3011819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59F58861-8B3F-4454-4259-D48A5622A0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8092" t="11035" r="10983"/>
            <a:stretch/>
          </p:blipFill>
          <p:spPr>
            <a:xfrm>
              <a:off x="1122122" y="2071419"/>
              <a:ext cx="2890433" cy="3011819"/>
            </a:xfrm>
            <a:prstGeom prst="rect">
              <a:avLst/>
            </a:prstGeom>
          </p:spPr>
        </p:pic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0AA6E91A-06BC-7142-3488-EFBFB4B98D1C}"/>
                </a:ext>
              </a:extLst>
            </p:cNvPr>
            <p:cNvSpPr/>
            <p:nvPr/>
          </p:nvSpPr>
          <p:spPr>
            <a:xfrm>
              <a:off x="3459304" y="3968424"/>
              <a:ext cx="274681" cy="505992"/>
            </a:xfrm>
            <a:custGeom>
              <a:avLst/>
              <a:gdLst>
                <a:gd name="connsiteX0" fmla="*/ 43370 w 274681"/>
                <a:gd name="connsiteY0" fmla="*/ 187940 h 505992"/>
                <a:gd name="connsiteX1" fmla="*/ 43370 w 274681"/>
                <a:gd name="connsiteY1" fmla="*/ 187940 h 505992"/>
                <a:gd name="connsiteX2" fmla="*/ 46985 w 274681"/>
                <a:gd name="connsiteY2" fmla="*/ 281910 h 505992"/>
                <a:gd name="connsiteX3" fmla="*/ 43370 w 274681"/>
                <a:gd name="connsiteY3" fmla="*/ 339737 h 505992"/>
                <a:gd name="connsiteX4" fmla="*/ 39756 w 274681"/>
                <a:gd name="connsiteY4" fmla="*/ 350580 h 505992"/>
                <a:gd name="connsiteX5" fmla="*/ 28913 w 274681"/>
                <a:gd name="connsiteY5" fmla="*/ 357808 h 505992"/>
                <a:gd name="connsiteX6" fmla="*/ 14456 w 274681"/>
                <a:gd name="connsiteY6" fmla="*/ 372265 h 505992"/>
                <a:gd name="connsiteX7" fmla="*/ 10842 w 274681"/>
                <a:gd name="connsiteY7" fmla="*/ 383108 h 505992"/>
                <a:gd name="connsiteX8" fmla="*/ 0 w 274681"/>
                <a:gd name="connsiteY8" fmla="*/ 404793 h 505992"/>
                <a:gd name="connsiteX9" fmla="*/ 10842 w 274681"/>
                <a:gd name="connsiteY9" fmla="*/ 455393 h 505992"/>
                <a:gd name="connsiteX10" fmla="*/ 18071 w 274681"/>
                <a:gd name="connsiteY10" fmla="*/ 462621 h 505992"/>
                <a:gd name="connsiteX11" fmla="*/ 32528 w 274681"/>
                <a:gd name="connsiteY11" fmla="*/ 491535 h 505992"/>
                <a:gd name="connsiteX12" fmla="*/ 54213 w 274681"/>
                <a:gd name="connsiteY12" fmla="*/ 505992 h 505992"/>
                <a:gd name="connsiteX13" fmla="*/ 104812 w 274681"/>
                <a:gd name="connsiteY13" fmla="*/ 502378 h 505992"/>
                <a:gd name="connsiteX14" fmla="*/ 119269 w 274681"/>
                <a:gd name="connsiteY14" fmla="*/ 484306 h 505992"/>
                <a:gd name="connsiteX15" fmla="*/ 130112 w 274681"/>
                <a:gd name="connsiteY15" fmla="*/ 480692 h 505992"/>
                <a:gd name="connsiteX16" fmla="*/ 144569 w 274681"/>
                <a:gd name="connsiteY16" fmla="*/ 451778 h 505992"/>
                <a:gd name="connsiteX17" fmla="*/ 155411 w 274681"/>
                <a:gd name="connsiteY17" fmla="*/ 419250 h 505992"/>
                <a:gd name="connsiteX18" fmla="*/ 159026 w 274681"/>
                <a:gd name="connsiteY18" fmla="*/ 408408 h 505992"/>
                <a:gd name="connsiteX19" fmla="*/ 166254 w 274681"/>
                <a:gd name="connsiteY19" fmla="*/ 397565 h 505992"/>
                <a:gd name="connsiteX20" fmla="*/ 169868 w 274681"/>
                <a:gd name="connsiteY20" fmla="*/ 386722 h 505992"/>
                <a:gd name="connsiteX21" fmla="*/ 184325 w 274681"/>
                <a:gd name="connsiteY21" fmla="*/ 372265 h 505992"/>
                <a:gd name="connsiteX22" fmla="*/ 195168 w 274681"/>
                <a:gd name="connsiteY22" fmla="*/ 339737 h 505992"/>
                <a:gd name="connsiteX23" fmla="*/ 198782 w 274681"/>
                <a:gd name="connsiteY23" fmla="*/ 328895 h 505992"/>
                <a:gd name="connsiteX24" fmla="*/ 206011 w 274681"/>
                <a:gd name="connsiteY24" fmla="*/ 318052 h 505992"/>
                <a:gd name="connsiteX25" fmla="*/ 216853 w 274681"/>
                <a:gd name="connsiteY25" fmla="*/ 296367 h 505992"/>
                <a:gd name="connsiteX26" fmla="*/ 224082 w 274681"/>
                <a:gd name="connsiteY26" fmla="*/ 274681 h 505992"/>
                <a:gd name="connsiteX27" fmla="*/ 227696 w 274681"/>
                <a:gd name="connsiteY27" fmla="*/ 263838 h 505992"/>
                <a:gd name="connsiteX28" fmla="*/ 231310 w 274681"/>
                <a:gd name="connsiteY28" fmla="*/ 252996 h 505992"/>
                <a:gd name="connsiteX29" fmla="*/ 238539 w 274681"/>
                <a:gd name="connsiteY29" fmla="*/ 224082 h 505992"/>
                <a:gd name="connsiteX30" fmla="*/ 245767 w 274681"/>
                <a:gd name="connsiteY30" fmla="*/ 195168 h 505992"/>
                <a:gd name="connsiteX31" fmla="*/ 249381 w 274681"/>
                <a:gd name="connsiteY31" fmla="*/ 180711 h 505992"/>
                <a:gd name="connsiteX32" fmla="*/ 267453 w 274681"/>
                <a:gd name="connsiteY32" fmla="*/ 126498 h 505992"/>
                <a:gd name="connsiteX33" fmla="*/ 271067 w 274681"/>
                <a:gd name="connsiteY33" fmla="*/ 115655 h 505992"/>
                <a:gd name="connsiteX34" fmla="*/ 274681 w 274681"/>
                <a:gd name="connsiteY34" fmla="*/ 104812 h 505992"/>
                <a:gd name="connsiteX35" fmla="*/ 271067 w 274681"/>
                <a:gd name="connsiteY35" fmla="*/ 32528 h 505992"/>
                <a:gd name="connsiteX36" fmla="*/ 252996 w 274681"/>
                <a:gd name="connsiteY36" fmla="*/ 14457 h 505992"/>
                <a:gd name="connsiteX37" fmla="*/ 234924 w 274681"/>
                <a:gd name="connsiteY37" fmla="*/ 0 h 505992"/>
                <a:gd name="connsiteX38" fmla="*/ 227696 w 274681"/>
                <a:gd name="connsiteY38" fmla="*/ 10842 h 505992"/>
                <a:gd name="connsiteX39" fmla="*/ 220468 w 274681"/>
                <a:gd name="connsiteY39" fmla="*/ 18071 h 505992"/>
                <a:gd name="connsiteX40" fmla="*/ 206011 w 274681"/>
                <a:gd name="connsiteY40" fmla="*/ 46985 h 505992"/>
                <a:gd name="connsiteX41" fmla="*/ 198782 w 274681"/>
                <a:gd name="connsiteY41" fmla="*/ 68670 h 505992"/>
                <a:gd name="connsiteX42" fmla="*/ 195168 w 274681"/>
                <a:gd name="connsiteY42" fmla="*/ 79513 h 505992"/>
                <a:gd name="connsiteX43" fmla="*/ 187939 w 274681"/>
                <a:gd name="connsiteY43" fmla="*/ 86741 h 505992"/>
                <a:gd name="connsiteX44" fmla="*/ 177097 w 274681"/>
                <a:gd name="connsiteY44" fmla="*/ 108427 h 505992"/>
                <a:gd name="connsiteX45" fmla="*/ 162640 w 274681"/>
                <a:gd name="connsiteY45" fmla="*/ 122884 h 505992"/>
                <a:gd name="connsiteX46" fmla="*/ 130112 w 274681"/>
                <a:gd name="connsiteY46" fmla="*/ 130112 h 505992"/>
                <a:gd name="connsiteX47" fmla="*/ 108426 w 274681"/>
                <a:gd name="connsiteY47" fmla="*/ 137340 h 505992"/>
                <a:gd name="connsiteX48" fmla="*/ 83127 w 274681"/>
                <a:gd name="connsiteY48" fmla="*/ 144569 h 505992"/>
                <a:gd name="connsiteX49" fmla="*/ 43370 w 274681"/>
                <a:gd name="connsiteY49" fmla="*/ 187940 h 505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274681" h="505992">
                  <a:moveTo>
                    <a:pt x="43370" y="187940"/>
                  </a:moveTo>
                  <a:lnTo>
                    <a:pt x="43370" y="187940"/>
                  </a:lnTo>
                  <a:cubicBezTo>
                    <a:pt x="44575" y="219263"/>
                    <a:pt x="46985" y="250563"/>
                    <a:pt x="46985" y="281910"/>
                  </a:cubicBezTo>
                  <a:cubicBezTo>
                    <a:pt x="46985" y="301223"/>
                    <a:pt x="45392" y="320530"/>
                    <a:pt x="43370" y="339737"/>
                  </a:cubicBezTo>
                  <a:cubicBezTo>
                    <a:pt x="42971" y="343526"/>
                    <a:pt x="42136" y="347605"/>
                    <a:pt x="39756" y="350580"/>
                  </a:cubicBezTo>
                  <a:cubicBezTo>
                    <a:pt x="37042" y="353972"/>
                    <a:pt x="32527" y="355399"/>
                    <a:pt x="28913" y="357808"/>
                  </a:cubicBezTo>
                  <a:cubicBezTo>
                    <a:pt x="19276" y="386723"/>
                    <a:pt x="33732" y="352989"/>
                    <a:pt x="14456" y="372265"/>
                  </a:cubicBezTo>
                  <a:cubicBezTo>
                    <a:pt x="11762" y="374959"/>
                    <a:pt x="12546" y="379700"/>
                    <a:pt x="10842" y="383108"/>
                  </a:cubicBezTo>
                  <a:cubicBezTo>
                    <a:pt x="-3171" y="411136"/>
                    <a:pt x="9085" y="377539"/>
                    <a:pt x="0" y="404793"/>
                  </a:cubicBezTo>
                  <a:cubicBezTo>
                    <a:pt x="808" y="411254"/>
                    <a:pt x="3486" y="448038"/>
                    <a:pt x="10842" y="455393"/>
                  </a:cubicBezTo>
                  <a:lnTo>
                    <a:pt x="18071" y="462621"/>
                  </a:lnTo>
                  <a:cubicBezTo>
                    <a:pt x="23243" y="478137"/>
                    <a:pt x="21313" y="483124"/>
                    <a:pt x="32528" y="491535"/>
                  </a:cubicBezTo>
                  <a:cubicBezTo>
                    <a:pt x="39478" y="496748"/>
                    <a:pt x="54213" y="505992"/>
                    <a:pt x="54213" y="505992"/>
                  </a:cubicBezTo>
                  <a:cubicBezTo>
                    <a:pt x="71079" y="504787"/>
                    <a:pt x="88192" y="505494"/>
                    <a:pt x="104812" y="502378"/>
                  </a:cubicBezTo>
                  <a:cubicBezTo>
                    <a:pt x="109626" y="501475"/>
                    <a:pt x="117145" y="486005"/>
                    <a:pt x="119269" y="484306"/>
                  </a:cubicBezTo>
                  <a:cubicBezTo>
                    <a:pt x="122244" y="481926"/>
                    <a:pt x="126498" y="481897"/>
                    <a:pt x="130112" y="480692"/>
                  </a:cubicBezTo>
                  <a:cubicBezTo>
                    <a:pt x="138418" y="455774"/>
                    <a:pt x="131952" y="464395"/>
                    <a:pt x="144569" y="451778"/>
                  </a:cubicBezTo>
                  <a:lnTo>
                    <a:pt x="155411" y="419250"/>
                  </a:lnTo>
                  <a:cubicBezTo>
                    <a:pt x="156616" y="415636"/>
                    <a:pt x="156913" y="411578"/>
                    <a:pt x="159026" y="408408"/>
                  </a:cubicBezTo>
                  <a:cubicBezTo>
                    <a:pt x="161435" y="404794"/>
                    <a:pt x="164312" y="401450"/>
                    <a:pt x="166254" y="397565"/>
                  </a:cubicBezTo>
                  <a:cubicBezTo>
                    <a:pt x="167958" y="394157"/>
                    <a:pt x="167654" y="389822"/>
                    <a:pt x="169868" y="386722"/>
                  </a:cubicBezTo>
                  <a:cubicBezTo>
                    <a:pt x="173829" y="381176"/>
                    <a:pt x="184325" y="372265"/>
                    <a:pt x="184325" y="372265"/>
                  </a:cubicBezTo>
                  <a:lnTo>
                    <a:pt x="195168" y="339737"/>
                  </a:lnTo>
                  <a:cubicBezTo>
                    <a:pt x="196373" y="336123"/>
                    <a:pt x="196669" y="332065"/>
                    <a:pt x="198782" y="328895"/>
                  </a:cubicBezTo>
                  <a:lnTo>
                    <a:pt x="206011" y="318052"/>
                  </a:lnTo>
                  <a:cubicBezTo>
                    <a:pt x="219189" y="278516"/>
                    <a:pt x="198174" y="338394"/>
                    <a:pt x="216853" y="296367"/>
                  </a:cubicBezTo>
                  <a:cubicBezTo>
                    <a:pt x="219948" y="289404"/>
                    <a:pt x="221672" y="281910"/>
                    <a:pt x="224082" y="274681"/>
                  </a:cubicBezTo>
                  <a:lnTo>
                    <a:pt x="227696" y="263838"/>
                  </a:lnTo>
                  <a:cubicBezTo>
                    <a:pt x="228901" y="260224"/>
                    <a:pt x="230563" y="256732"/>
                    <a:pt x="231310" y="252996"/>
                  </a:cubicBezTo>
                  <a:cubicBezTo>
                    <a:pt x="240154" y="208774"/>
                    <a:pt x="230201" y="254655"/>
                    <a:pt x="238539" y="224082"/>
                  </a:cubicBezTo>
                  <a:cubicBezTo>
                    <a:pt x="241153" y="214497"/>
                    <a:pt x="243358" y="204806"/>
                    <a:pt x="245767" y="195168"/>
                  </a:cubicBezTo>
                  <a:cubicBezTo>
                    <a:pt x="246972" y="190349"/>
                    <a:pt x="247810" y="185423"/>
                    <a:pt x="249381" y="180711"/>
                  </a:cubicBezTo>
                  <a:lnTo>
                    <a:pt x="267453" y="126498"/>
                  </a:lnTo>
                  <a:lnTo>
                    <a:pt x="271067" y="115655"/>
                  </a:lnTo>
                  <a:lnTo>
                    <a:pt x="274681" y="104812"/>
                  </a:lnTo>
                  <a:cubicBezTo>
                    <a:pt x="273476" y="80717"/>
                    <a:pt x="274187" y="56450"/>
                    <a:pt x="271067" y="32528"/>
                  </a:cubicBezTo>
                  <a:cubicBezTo>
                    <a:pt x="269804" y="22843"/>
                    <a:pt x="259078" y="19323"/>
                    <a:pt x="252996" y="14457"/>
                  </a:cubicBezTo>
                  <a:cubicBezTo>
                    <a:pt x="227254" y="-6137"/>
                    <a:pt x="268285" y="22239"/>
                    <a:pt x="234924" y="0"/>
                  </a:cubicBezTo>
                  <a:cubicBezTo>
                    <a:pt x="232515" y="3614"/>
                    <a:pt x="230409" y="7450"/>
                    <a:pt x="227696" y="10842"/>
                  </a:cubicBezTo>
                  <a:cubicBezTo>
                    <a:pt x="225567" y="13503"/>
                    <a:pt x="221992" y="15023"/>
                    <a:pt x="220468" y="18071"/>
                  </a:cubicBezTo>
                  <a:cubicBezTo>
                    <a:pt x="203856" y="51295"/>
                    <a:pt x="222341" y="30653"/>
                    <a:pt x="206011" y="46985"/>
                  </a:cubicBezTo>
                  <a:lnTo>
                    <a:pt x="198782" y="68670"/>
                  </a:lnTo>
                  <a:cubicBezTo>
                    <a:pt x="197577" y="72284"/>
                    <a:pt x="197862" y="76819"/>
                    <a:pt x="195168" y="79513"/>
                  </a:cubicBezTo>
                  <a:lnTo>
                    <a:pt x="187939" y="86741"/>
                  </a:lnTo>
                  <a:cubicBezTo>
                    <a:pt x="184441" y="97235"/>
                    <a:pt x="184739" y="99510"/>
                    <a:pt x="177097" y="108427"/>
                  </a:cubicBezTo>
                  <a:cubicBezTo>
                    <a:pt x="172662" y="113601"/>
                    <a:pt x="169323" y="121548"/>
                    <a:pt x="162640" y="122884"/>
                  </a:cubicBezTo>
                  <a:cubicBezTo>
                    <a:pt x="152322" y="124947"/>
                    <a:pt x="140320" y="127050"/>
                    <a:pt x="130112" y="130112"/>
                  </a:cubicBezTo>
                  <a:cubicBezTo>
                    <a:pt x="122814" y="132301"/>
                    <a:pt x="115655" y="134930"/>
                    <a:pt x="108426" y="137340"/>
                  </a:cubicBezTo>
                  <a:cubicBezTo>
                    <a:pt x="71976" y="149491"/>
                    <a:pt x="128526" y="130950"/>
                    <a:pt x="83127" y="144569"/>
                  </a:cubicBezTo>
                  <a:cubicBezTo>
                    <a:pt x="56492" y="152559"/>
                    <a:pt x="49996" y="180712"/>
                    <a:pt x="43370" y="187940"/>
                  </a:cubicBezTo>
                  <a:close/>
                </a:path>
              </a:pathLst>
            </a:cu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1E18BCC-35B2-6B9F-9091-E3145074C587}"/>
              </a:ext>
            </a:extLst>
          </p:cNvPr>
          <p:cNvSpPr/>
          <p:nvPr/>
        </p:nvSpPr>
        <p:spPr>
          <a:xfrm>
            <a:off x="1373270" y="5161200"/>
            <a:ext cx="4631397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200" b="1" dirty="0">
                <a:solidFill>
                  <a:srgbClr val="0365C0"/>
                </a:solidFill>
                <a:effectLst/>
                <a:latin typeface="Helvetica" pitchFamily="2" charset="0"/>
              </a:rPr>
              <a:t>What is wrong about this model?</a:t>
            </a:r>
            <a:endParaRPr lang="en-US" sz="2200" dirty="0">
              <a:solidFill>
                <a:srgbClr val="0365C0"/>
              </a:solidFill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640472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49F32-783B-5969-8B00-AE29F758F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632643" cy="1325563"/>
          </a:xfrm>
        </p:spPr>
        <p:txBody>
          <a:bodyPr>
            <a:normAutofit/>
          </a:bodyPr>
          <a:lstStyle/>
          <a:p>
            <a:r>
              <a:rPr lang="en-US" dirty="0"/>
              <a:t>Modeling demographic complexity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F02E913-B0C4-60C0-7132-F312D14CFBF0}"/>
              </a:ext>
            </a:extLst>
          </p:cNvPr>
          <p:cNvSpPr/>
          <p:nvPr/>
        </p:nvSpPr>
        <p:spPr>
          <a:xfrm>
            <a:off x="7003851" y="120607"/>
            <a:ext cx="5311833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effectLst/>
                <a:latin typeface="Helvetica Light" panose="020B0403020202020204" pitchFamily="34" charset="0"/>
              </a:rPr>
              <a:t>1. Populations are divided into compartments</a:t>
            </a:r>
          </a:p>
          <a:p>
            <a:pPr algn="ctr"/>
            <a:r>
              <a:rPr lang="en-US" dirty="0">
                <a:effectLst/>
                <a:latin typeface="Helvetica Light" panose="020B0403020202020204" pitchFamily="34" charset="0"/>
              </a:rPr>
              <a:t>2.</a:t>
            </a:r>
            <a:r>
              <a:rPr lang="en-US" dirty="0">
                <a:latin typeface="Helvetica Light" panose="020B0403020202020204" pitchFamily="34" charset="0"/>
              </a:rPr>
              <a:t> </a:t>
            </a:r>
            <a:r>
              <a:rPr lang="en-US" b="1" dirty="0">
                <a:solidFill>
                  <a:srgbClr val="FF0000"/>
                </a:solidFill>
                <a:latin typeface="Helvetica Light" panose="020B0403020202020204" pitchFamily="34" charset="0"/>
              </a:rPr>
              <a:t>Individuals within a compartment are homogenously mixed</a:t>
            </a:r>
            <a:r>
              <a:rPr lang="en-US" b="1" dirty="0">
                <a:solidFill>
                  <a:srgbClr val="FF0000"/>
                </a:solidFill>
                <a:effectLst/>
                <a:latin typeface="Helvetica Light" panose="020B0403020202020204" pitchFamily="34" charset="0"/>
              </a:rPr>
              <a:t> </a:t>
            </a:r>
          </a:p>
          <a:p>
            <a:pPr algn="ctr"/>
            <a:r>
              <a:rPr lang="en-US" dirty="0">
                <a:latin typeface="Helvetica Light" panose="020B0403020202020204" pitchFamily="34" charset="0"/>
              </a:rPr>
              <a:t>3. </a:t>
            </a:r>
            <a:r>
              <a:rPr lang="en-US" dirty="0">
                <a:effectLst/>
                <a:latin typeface="Helvetica Light" panose="020B0403020202020204" pitchFamily="34" charset="0"/>
              </a:rPr>
              <a:t>Compartments and transition rates are </a:t>
            </a:r>
          </a:p>
          <a:p>
            <a:pPr algn="ctr"/>
            <a:r>
              <a:rPr lang="en-US" dirty="0">
                <a:effectLst/>
                <a:latin typeface="Helvetica Light" panose="020B0403020202020204" pitchFamily="34" charset="0"/>
              </a:rPr>
              <a:t>determined by biological systems</a:t>
            </a:r>
          </a:p>
          <a:p>
            <a:pPr algn="ctr"/>
            <a:r>
              <a:rPr lang="en-US" dirty="0">
                <a:effectLst/>
                <a:latin typeface="Helvetica Light" panose="020B0403020202020204" pitchFamily="34" charset="0"/>
              </a:rPr>
              <a:t>4. Rates of transferring between compartments </a:t>
            </a:r>
          </a:p>
          <a:p>
            <a:pPr algn="ctr"/>
            <a:r>
              <a:rPr lang="en-US" dirty="0">
                <a:effectLst/>
                <a:latin typeface="Helvetica Light" panose="020B0403020202020204" pitchFamily="34" charset="0"/>
              </a:rPr>
              <a:t>are expressed mathematically </a:t>
            </a:r>
          </a:p>
        </p:txBody>
      </p:sp>
      <p:cxnSp>
        <p:nvCxnSpPr>
          <p:cNvPr id="14" name="Curved Connector 13">
            <a:extLst>
              <a:ext uri="{FF2B5EF4-FFF2-40B4-BE49-F238E27FC236}">
                <a16:creationId xmlns:a16="http://schemas.microsoft.com/office/drawing/2014/main" id="{DE67862D-3FD5-63D8-9D4A-585402775B99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2544700" y="2499943"/>
            <a:ext cx="1049928" cy="1238597"/>
          </a:xfrm>
          <a:prstGeom prst="curvedConnector4">
            <a:avLst>
              <a:gd name="adj1" fmla="val -50275"/>
              <a:gd name="adj2" fmla="val 145302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4AAA74DA-D175-C884-A8D4-9D243A5075C3}"/>
              </a:ext>
            </a:extLst>
          </p:cNvPr>
          <p:cNvSpPr/>
          <p:nvPr/>
        </p:nvSpPr>
        <p:spPr>
          <a:xfrm>
            <a:off x="1021245" y="2151932"/>
            <a:ext cx="970138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200" b="1" dirty="0">
                <a:effectLst/>
                <a:latin typeface="Helvetica" pitchFamily="2" charset="0"/>
              </a:rPr>
              <a:t>births</a:t>
            </a:r>
            <a:endParaRPr lang="en-US" sz="2200" dirty="0">
              <a:effectLst/>
              <a:latin typeface="Helvetica" pitchFamily="2" charset="0"/>
            </a:endParaRPr>
          </a:p>
        </p:txBody>
      </p:sp>
      <p:cxnSp>
        <p:nvCxnSpPr>
          <p:cNvPr id="17" name="Curved Connector 16">
            <a:extLst>
              <a:ext uri="{FF2B5EF4-FFF2-40B4-BE49-F238E27FC236}">
                <a16:creationId xmlns:a16="http://schemas.microsoft.com/office/drawing/2014/main" id="{2AC01C2A-D9FF-FA19-FAEF-022AA757317D}"/>
              </a:ext>
            </a:extLst>
          </p:cNvPr>
          <p:cNvCxnSpPr>
            <a:cxnSpLocks/>
          </p:cNvCxnSpPr>
          <p:nvPr/>
        </p:nvCxnSpPr>
        <p:spPr>
          <a:xfrm flipV="1">
            <a:off x="5034902" y="4199239"/>
            <a:ext cx="872837" cy="1"/>
          </a:xfrm>
          <a:prstGeom prst="curvedConnector3">
            <a:avLst>
              <a:gd name="adj1" fmla="val 5000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BCDDCC88-0D55-E15B-A4D3-8FB2E070849F}"/>
              </a:ext>
            </a:extLst>
          </p:cNvPr>
          <p:cNvSpPr/>
          <p:nvPr/>
        </p:nvSpPr>
        <p:spPr>
          <a:xfrm>
            <a:off x="5034902" y="3660630"/>
            <a:ext cx="1096775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200" b="1" dirty="0">
                <a:effectLst/>
                <a:latin typeface="Helvetica" pitchFamily="2" charset="0"/>
              </a:rPr>
              <a:t>deaths</a:t>
            </a:r>
            <a:endParaRPr lang="en-US" sz="2200" dirty="0">
              <a:effectLst/>
              <a:latin typeface="Helvetica" pitchFamily="2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247E1F4-C226-FC66-F1B5-3134D4AE7979}"/>
              </a:ext>
            </a:extLst>
          </p:cNvPr>
          <p:cNvGrpSpPr/>
          <p:nvPr/>
        </p:nvGrpSpPr>
        <p:grpSpPr>
          <a:xfrm>
            <a:off x="7141166" y="2396450"/>
            <a:ext cx="2723745" cy="2705673"/>
            <a:chOff x="1122122" y="2071419"/>
            <a:chExt cx="2890433" cy="3011819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59F58861-8B3F-4454-4259-D48A5622A0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8092" t="11035" r="10983"/>
            <a:stretch/>
          </p:blipFill>
          <p:spPr>
            <a:xfrm>
              <a:off x="1122122" y="2071419"/>
              <a:ext cx="2890433" cy="3011819"/>
            </a:xfrm>
            <a:prstGeom prst="rect">
              <a:avLst/>
            </a:prstGeom>
          </p:spPr>
        </p:pic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0AA6E91A-06BC-7142-3488-EFBFB4B98D1C}"/>
                </a:ext>
              </a:extLst>
            </p:cNvPr>
            <p:cNvSpPr/>
            <p:nvPr/>
          </p:nvSpPr>
          <p:spPr>
            <a:xfrm>
              <a:off x="3459304" y="3968424"/>
              <a:ext cx="274681" cy="505992"/>
            </a:xfrm>
            <a:custGeom>
              <a:avLst/>
              <a:gdLst>
                <a:gd name="connsiteX0" fmla="*/ 43370 w 274681"/>
                <a:gd name="connsiteY0" fmla="*/ 187940 h 505992"/>
                <a:gd name="connsiteX1" fmla="*/ 43370 w 274681"/>
                <a:gd name="connsiteY1" fmla="*/ 187940 h 505992"/>
                <a:gd name="connsiteX2" fmla="*/ 46985 w 274681"/>
                <a:gd name="connsiteY2" fmla="*/ 281910 h 505992"/>
                <a:gd name="connsiteX3" fmla="*/ 43370 w 274681"/>
                <a:gd name="connsiteY3" fmla="*/ 339737 h 505992"/>
                <a:gd name="connsiteX4" fmla="*/ 39756 w 274681"/>
                <a:gd name="connsiteY4" fmla="*/ 350580 h 505992"/>
                <a:gd name="connsiteX5" fmla="*/ 28913 w 274681"/>
                <a:gd name="connsiteY5" fmla="*/ 357808 h 505992"/>
                <a:gd name="connsiteX6" fmla="*/ 14456 w 274681"/>
                <a:gd name="connsiteY6" fmla="*/ 372265 h 505992"/>
                <a:gd name="connsiteX7" fmla="*/ 10842 w 274681"/>
                <a:gd name="connsiteY7" fmla="*/ 383108 h 505992"/>
                <a:gd name="connsiteX8" fmla="*/ 0 w 274681"/>
                <a:gd name="connsiteY8" fmla="*/ 404793 h 505992"/>
                <a:gd name="connsiteX9" fmla="*/ 10842 w 274681"/>
                <a:gd name="connsiteY9" fmla="*/ 455393 h 505992"/>
                <a:gd name="connsiteX10" fmla="*/ 18071 w 274681"/>
                <a:gd name="connsiteY10" fmla="*/ 462621 h 505992"/>
                <a:gd name="connsiteX11" fmla="*/ 32528 w 274681"/>
                <a:gd name="connsiteY11" fmla="*/ 491535 h 505992"/>
                <a:gd name="connsiteX12" fmla="*/ 54213 w 274681"/>
                <a:gd name="connsiteY12" fmla="*/ 505992 h 505992"/>
                <a:gd name="connsiteX13" fmla="*/ 104812 w 274681"/>
                <a:gd name="connsiteY13" fmla="*/ 502378 h 505992"/>
                <a:gd name="connsiteX14" fmla="*/ 119269 w 274681"/>
                <a:gd name="connsiteY14" fmla="*/ 484306 h 505992"/>
                <a:gd name="connsiteX15" fmla="*/ 130112 w 274681"/>
                <a:gd name="connsiteY15" fmla="*/ 480692 h 505992"/>
                <a:gd name="connsiteX16" fmla="*/ 144569 w 274681"/>
                <a:gd name="connsiteY16" fmla="*/ 451778 h 505992"/>
                <a:gd name="connsiteX17" fmla="*/ 155411 w 274681"/>
                <a:gd name="connsiteY17" fmla="*/ 419250 h 505992"/>
                <a:gd name="connsiteX18" fmla="*/ 159026 w 274681"/>
                <a:gd name="connsiteY18" fmla="*/ 408408 h 505992"/>
                <a:gd name="connsiteX19" fmla="*/ 166254 w 274681"/>
                <a:gd name="connsiteY19" fmla="*/ 397565 h 505992"/>
                <a:gd name="connsiteX20" fmla="*/ 169868 w 274681"/>
                <a:gd name="connsiteY20" fmla="*/ 386722 h 505992"/>
                <a:gd name="connsiteX21" fmla="*/ 184325 w 274681"/>
                <a:gd name="connsiteY21" fmla="*/ 372265 h 505992"/>
                <a:gd name="connsiteX22" fmla="*/ 195168 w 274681"/>
                <a:gd name="connsiteY22" fmla="*/ 339737 h 505992"/>
                <a:gd name="connsiteX23" fmla="*/ 198782 w 274681"/>
                <a:gd name="connsiteY23" fmla="*/ 328895 h 505992"/>
                <a:gd name="connsiteX24" fmla="*/ 206011 w 274681"/>
                <a:gd name="connsiteY24" fmla="*/ 318052 h 505992"/>
                <a:gd name="connsiteX25" fmla="*/ 216853 w 274681"/>
                <a:gd name="connsiteY25" fmla="*/ 296367 h 505992"/>
                <a:gd name="connsiteX26" fmla="*/ 224082 w 274681"/>
                <a:gd name="connsiteY26" fmla="*/ 274681 h 505992"/>
                <a:gd name="connsiteX27" fmla="*/ 227696 w 274681"/>
                <a:gd name="connsiteY27" fmla="*/ 263838 h 505992"/>
                <a:gd name="connsiteX28" fmla="*/ 231310 w 274681"/>
                <a:gd name="connsiteY28" fmla="*/ 252996 h 505992"/>
                <a:gd name="connsiteX29" fmla="*/ 238539 w 274681"/>
                <a:gd name="connsiteY29" fmla="*/ 224082 h 505992"/>
                <a:gd name="connsiteX30" fmla="*/ 245767 w 274681"/>
                <a:gd name="connsiteY30" fmla="*/ 195168 h 505992"/>
                <a:gd name="connsiteX31" fmla="*/ 249381 w 274681"/>
                <a:gd name="connsiteY31" fmla="*/ 180711 h 505992"/>
                <a:gd name="connsiteX32" fmla="*/ 267453 w 274681"/>
                <a:gd name="connsiteY32" fmla="*/ 126498 h 505992"/>
                <a:gd name="connsiteX33" fmla="*/ 271067 w 274681"/>
                <a:gd name="connsiteY33" fmla="*/ 115655 h 505992"/>
                <a:gd name="connsiteX34" fmla="*/ 274681 w 274681"/>
                <a:gd name="connsiteY34" fmla="*/ 104812 h 505992"/>
                <a:gd name="connsiteX35" fmla="*/ 271067 w 274681"/>
                <a:gd name="connsiteY35" fmla="*/ 32528 h 505992"/>
                <a:gd name="connsiteX36" fmla="*/ 252996 w 274681"/>
                <a:gd name="connsiteY36" fmla="*/ 14457 h 505992"/>
                <a:gd name="connsiteX37" fmla="*/ 234924 w 274681"/>
                <a:gd name="connsiteY37" fmla="*/ 0 h 505992"/>
                <a:gd name="connsiteX38" fmla="*/ 227696 w 274681"/>
                <a:gd name="connsiteY38" fmla="*/ 10842 h 505992"/>
                <a:gd name="connsiteX39" fmla="*/ 220468 w 274681"/>
                <a:gd name="connsiteY39" fmla="*/ 18071 h 505992"/>
                <a:gd name="connsiteX40" fmla="*/ 206011 w 274681"/>
                <a:gd name="connsiteY40" fmla="*/ 46985 h 505992"/>
                <a:gd name="connsiteX41" fmla="*/ 198782 w 274681"/>
                <a:gd name="connsiteY41" fmla="*/ 68670 h 505992"/>
                <a:gd name="connsiteX42" fmla="*/ 195168 w 274681"/>
                <a:gd name="connsiteY42" fmla="*/ 79513 h 505992"/>
                <a:gd name="connsiteX43" fmla="*/ 187939 w 274681"/>
                <a:gd name="connsiteY43" fmla="*/ 86741 h 505992"/>
                <a:gd name="connsiteX44" fmla="*/ 177097 w 274681"/>
                <a:gd name="connsiteY44" fmla="*/ 108427 h 505992"/>
                <a:gd name="connsiteX45" fmla="*/ 162640 w 274681"/>
                <a:gd name="connsiteY45" fmla="*/ 122884 h 505992"/>
                <a:gd name="connsiteX46" fmla="*/ 130112 w 274681"/>
                <a:gd name="connsiteY46" fmla="*/ 130112 h 505992"/>
                <a:gd name="connsiteX47" fmla="*/ 108426 w 274681"/>
                <a:gd name="connsiteY47" fmla="*/ 137340 h 505992"/>
                <a:gd name="connsiteX48" fmla="*/ 83127 w 274681"/>
                <a:gd name="connsiteY48" fmla="*/ 144569 h 505992"/>
                <a:gd name="connsiteX49" fmla="*/ 43370 w 274681"/>
                <a:gd name="connsiteY49" fmla="*/ 187940 h 505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274681" h="505992">
                  <a:moveTo>
                    <a:pt x="43370" y="187940"/>
                  </a:moveTo>
                  <a:lnTo>
                    <a:pt x="43370" y="187940"/>
                  </a:lnTo>
                  <a:cubicBezTo>
                    <a:pt x="44575" y="219263"/>
                    <a:pt x="46985" y="250563"/>
                    <a:pt x="46985" y="281910"/>
                  </a:cubicBezTo>
                  <a:cubicBezTo>
                    <a:pt x="46985" y="301223"/>
                    <a:pt x="45392" y="320530"/>
                    <a:pt x="43370" y="339737"/>
                  </a:cubicBezTo>
                  <a:cubicBezTo>
                    <a:pt x="42971" y="343526"/>
                    <a:pt x="42136" y="347605"/>
                    <a:pt x="39756" y="350580"/>
                  </a:cubicBezTo>
                  <a:cubicBezTo>
                    <a:pt x="37042" y="353972"/>
                    <a:pt x="32527" y="355399"/>
                    <a:pt x="28913" y="357808"/>
                  </a:cubicBezTo>
                  <a:cubicBezTo>
                    <a:pt x="19276" y="386723"/>
                    <a:pt x="33732" y="352989"/>
                    <a:pt x="14456" y="372265"/>
                  </a:cubicBezTo>
                  <a:cubicBezTo>
                    <a:pt x="11762" y="374959"/>
                    <a:pt x="12546" y="379700"/>
                    <a:pt x="10842" y="383108"/>
                  </a:cubicBezTo>
                  <a:cubicBezTo>
                    <a:pt x="-3171" y="411136"/>
                    <a:pt x="9085" y="377539"/>
                    <a:pt x="0" y="404793"/>
                  </a:cubicBezTo>
                  <a:cubicBezTo>
                    <a:pt x="808" y="411254"/>
                    <a:pt x="3486" y="448038"/>
                    <a:pt x="10842" y="455393"/>
                  </a:cubicBezTo>
                  <a:lnTo>
                    <a:pt x="18071" y="462621"/>
                  </a:lnTo>
                  <a:cubicBezTo>
                    <a:pt x="23243" y="478137"/>
                    <a:pt x="21313" y="483124"/>
                    <a:pt x="32528" y="491535"/>
                  </a:cubicBezTo>
                  <a:cubicBezTo>
                    <a:pt x="39478" y="496748"/>
                    <a:pt x="54213" y="505992"/>
                    <a:pt x="54213" y="505992"/>
                  </a:cubicBezTo>
                  <a:cubicBezTo>
                    <a:pt x="71079" y="504787"/>
                    <a:pt x="88192" y="505494"/>
                    <a:pt x="104812" y="502378"/>
                  </a:cubicBezTo>
                  <a:cubicBezTo>
                    <a:pt x="109626" y="501475"/>
                    <a:pt x="117145" y="486005"/>
                    <a:pt x="119269" y="484306"/>
                  </a:cubicBezTo>
                  <a:cubicBezTo>
                    <a:pt x="122244" y="481926"/>
                    <a:pt x="126498" y="481897"/>
                    <a:pt x="130112" y="480692"/>
                  </a:cubicBezTo>
                  <a:cubicBezTo>
                    <a:pt x="138418" y="455774"/>
                    <a:pt x="131952" y="464395"/>
                    <a:pt x="144569" y="451778"/>
                  </a:cubicBezTo>
                  <a:lnTo>
                    <a:pt x="155411" y="419250"/>
                  </a:lnTo>
                  <a:cubicBezTo>
                    <a:pt x="156616" y="415636"/>
                    <a:pt x="156913" y="411578"/>
                    <a:pt x="159026" y="408408"/>
                  </a:cubicBezTo>
                  <a:cubicBezTo>
                    <a:pt x="161435" y="404794"/>
                    <a:pt x="164312" y="401450"/>
                    <a:pt x="166254" y="397565"/>
                  </a:cubicBezTo>
                  <a:cubicBezTo>
                    <a:pt x="167958" y="394157"/>
                    <a:pt x="167654" y="389822"/>
                    <a:pt x="169868" y="386722"/>
                  </a:cubicBezTo>
                  <a:cubicBezTo>
                    <a:pt x="173829" y="381176"/>
                    <a:pt x="184325" y="372265"/>
                    <a:pt x="184325" y="372265"/>
                  </a:cubicBezTo>
                  <a:lnTo>
                    <a:pt x="195168" y="339737"/>
                  </a:lnTo>
                  <a:cubicBezTo>
                    <a:pt x="196373" y="336123"/>
                    <a:pt x="196669" y="332065"/>
                    <a:pt x="198782" y="328895"/>
                  </a:cubicBezTo>
                  <a:lnTo>
                    <a:pt x="206011" y="318052"/>
                  </a:lnTo>
                  <a:cubicBezTo>
                    <a:pt x="219189" y="278516"/>
                    <a:pt x="198174" y="338394"/>
                    <a:pt x="216853" y="296367"/>
                  </a:cubicBezTo>
                  <a:cubicBezTo>
                    <a:pt x="219948" y="289404"/>
                    <a:pt x="221672" y="281910"/>
                    <a:pt x="224082" y="274681"/>
                  </a:cubicBezTo>
                  <a:lnTo>
                    <a:pt x="227696" y="263838"/>
                  </a:lnTo>
                  <a:cubicBezTo>
                    <a:pt x="228901" y="260224"/>
                    <a:pt x="230563" y="256732"/>
                    <a:pt x="231310" y="252996"/>
                  </a:cubicBezTo>
                  <a:cubicBezTo>
                    <a:pt x="240154" y="208774"/>
                    <a:pt x="230201" y="254655"/>
                    <a:pt x="238539" y="224082"/>
                  </a:cubicBezTo>
                  <a:cubicBezTo>
                    <a:pt x="241153" y="214497"/>
                    <a:pt x="243358" y="204806"/>
                    <a:pt x="245767" y="195168"/>
                  </a:cubicBezTo>
                  <a:cubicBezTo>
                    <a:pt x="246972" y="190349"/>
                    <a:pt x="247810" y="185423"/>
                    <a:pt x="249381" y="180711"/>
                  </a:cubicBezTo>
                  <a:lnTo>
                    <a:pt x="267453" y="126498"/>
                  </a:lnTo>
                  <a:lnTo>
                    <a:pt x="271067" y="115655"/>
                  </a:lnTo>
                  <a:lnTo>
                    <a:pt x="274681" y="104812"/>
                  </a:lnTo>
                  <a:cubicBezTo>
                    <a:pt x="273476" y="80717"/>
                    <a:pt x="274187" y="56450"/>
                    <a:pt x="271067" y="32528"/>
                  </a:cubicBezTo>
                  <a:cubicBezTo>
                    <a:pt x="269804" y="22843"/>
                    <a:pt x="259078" y="19323"/>
                    <a:pt x="252996" y="14457"/>
                  </a:cubicBezTo>
                  <a:cubicBezTo>
                    <a:pt x="227254" y="-6137"/>
                    <a:pt x="268285" y="22239"/>
                    <a:pt x="234924" y="0"/>
                  </a:cubicBezTo>
                  <a:cubicBezTo>
                    <a:pt x="232515" y="3614"/>
                    <a:pt x="230409" y="7450"/>
                    <a:pt x="227696" y="10842"/>
                  </a:cubicBezTo>
                  <a:cubicBezTo>
                    <a:pt x="225567" y="13503"/>
                    <a:pt x="221992" y="15023"/>
                    <a:pt x="220468" y="18071"/>
                  </a:cubicBezTo>
                  <a:cubicBezTo>
                    <a:pt x="203856" y="51295"/>
                    <a:pt x="222341" y="30653"/>
                    <a:pt x="206011" y="46985"/>
                  </a:cubicBezTo>
                  <a:lnTo>
                    <a:pt x="198782" y="68670"/>
                  </a:lnTo>
                  <a:cubicBezTo>
                    <a:pt x="197577" y="72284"/>
                    <a:pt x="197862" y="76819"/>
                    <a:pt x="195168" y="79513"/>
                  </a:cubicBezTo>
                  <a:lnTo>
                    <a:pt x="187939" y="86741"/>
                  </a:lnTo>
                  <a:cubicBezTo>
                    <a:pt x="184441" y="97235"/>
                    <a:pt x="184739" y="99510"/>
                    <a:pt x="177097" y="108427"/>
                  </a:cubicBezTo>
                  <a:cubicBezTo>
                    <a:pt x="172662" y="113601"/>
                    <a:pt x="169323" y="121548"/>
                    <a:pt x="162640" y="122884"/>
                  </a:cubicBezTo>
                  <a:cubicBezTo>
                    <a:pt x="152322" y="124947"/>
                    <a:pt x="140320" y="127050"/>
                    <a:pt x="130112" y="130112"/>
                  </a:cubicBezTo>
                  <a:cubicBezTo>
                    <a:pt x="122814" y="132301"/>
                    <a:pt x="115655" y="134930"/>
                    <a:pt x="108426" y="137340"/>
                  </a:cubicBezTo>
                  <a:cubicBezTo>
                    <a:pt x="71976" y="149491"/>
                    <a:pt x="128526" y="130950"/>
                    <a:pt x="83127" y="144569"/>
                  </a:cubicBezTo>
                  <a:cubicBezTo>
                    <a:pt x="56492" y="152559"/>
                    <a:pt x="49996" y="180712"/>
                    <a:pt x="43370" y="187940"/>
                  </a:cubicBezTo>
                  <a:close/>
                </a:path>
              </a:pathLst>
            </a:cu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1E18BCC-35B2-6B9F-9091-E3145074C587}"/>
              </a:ext>
            </a:extLst>
          </p:cNvPr>
          <p:cNvSpPr/>
          <p:nvPr/>
        </p:nvSpPr>
        <p:spPr>
          <a:xfrm>
            <a:off x="1373270" y="5161200"/>
            <a:ext cx="4631397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200" b="1" dirty="0">
                <a:solidFill>
                  <a:srgbClr val="0365C0"/>
                </a:solidFill>
                <a:effectLst/>
                <a:latin typeface="Helvetica" pitchFamily="2" charset="0"/>
              </a:rPr>
              <a:t>What is wrong about this model?</a:t>
            </a:r>
            <a:endParaRPr lang="en-US" sz="2200" dirty="0">
              <a:solidFill>
                <a:srgbClr val="0365C0"/>
              </a:solidFill>
              <a:effectLst/>
              <a:latin typeface="Helvetica" pitchFamily="2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713AA50-4020-7158-C5A4-F1D2E333A247}"/>
              </a:ext>
            </a:extLst>
          </p:cNvPr>
          <p:cNvSpPr/>
          <p:nvPr/>
        </p:nvSpPr>
        <p:spPr>
          <a:xfrm>
            <a:off x="2450366" y="2610702"/>
            <a:ext cx="2477193" cy="2099855"/>
          </a:xfrm>
          <a:prstGeom prst="rect">
            <a:avLst/>
          </a:prstGeom>
          <a:gradFill flip="none" rotWithShape="1">
            <a:gsLst>
              <a:gs pos="0">
                <a:srgbClr val="66FF66"/>
              </a:gs>
              <a:gs pos="45000">
                <a:srgbClr val="0A190A"/>
              </a:gs>
              <a:gs pos="50000">
                <a:schemeClr val="tx1"/>
              </a:gs>
              <a:gs pos="100000">
                <a:srgbClr val="AA3A33"/>
              </a:gs>
            </a:gsLst>
            <a:lin ang="27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Helvetica" pitchFamily="2" charset="0"/>
              </a:rPr>
              <a:t>Madagascar</a:t>
            </a:r>
          </a:p>
          <a:p>
            <a:pPr algn="ctr"/>
            <a:r>
              <a:rPr lang="en-US" sz="3200" dirty="0">
                <a:latin typeface="Helvetica" pitchFamily="2" charset="0"/>
              </a:rPr>
              <a:t>(N)</a:t>
            </a:r>
          </a:p>
        </p:txBody>
      </p:sp>
    </p:spTree>
    <p:extLst>
      <p:ext uri="{BB962C8B-B14F-4D97-AF65-F5344CB8AC3E}">
        <p14:creationId xmlns:p14="http://schemas.microsoft.com/office/powerpoint/2010/main" val="385995221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49F32-783B-5969-8B00-AE29F758F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632643" cy="1325563"/>
          </a:xfrm>
        </p:spPr>
        <p:txBody>
          <a:bodyPr>
            <a:normAutofit/>
          </a:bodyPr>
          <a:lstStyle/>
          <a:p>
            <a:r>
              <a:rPr lang="en-US" dirty="0"/>
              <a:t>Modeling demographic complexity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F02E913-B0C4-60C0-7132-F312D14CFBF0}"/>
              </a:ext>
            </a:extLst>
          </p:cNvPr>
          <p:cNvSpPr/>
          <p:nvPr/>
        </p:nvSpPr>
        <p:spPr>
          <a:xfrm>
            <a:off x="7003851" y="120607"/>
            <a:ext cx="5311833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C00000"/>
                </a:solidFill>
                <a:effectLst/>
                <a:latin typeface="Helvetica Light" panose="020B0403020202020204" pitchFamily="34" charset="0"/>
              </a:rPr>
              <a:t>1. Populations are divided into compartments</a:t>
            </a:r>
          </a:p>
          <a:p>
            <a:pPr algn="ctr"/>
            <a:r>
              <a:rPr lang="en-US" dirty="0">
                <a:effectLst/>
                <a:latin typeface="Helvetica Light" panose="020B0403020202020204" pitchFamily="34" charset="0"/>
              </a:rPr>
              <a:t>2.</a:t>
            </a:r>
            <a:r>
              <a:rPr lang="en-US" dirty="0">
                <a:latin typeface="Helvetica Light" panose="020B0403020202020204" pitchFamily="34" charset="0"/>
              </a:rPr>
              <a:t> Individuals within a compartment are homogenously mixed</a:t>
            </a:r>
            <a:r>
              <a:rPr lang="en-US" dirty="0">
                <a:effectLst/>
                <a:latin typeface="Helvetica Light" panose="020B0403020202020204" pitchFamily="34" charset="0"/>
              </a:rPr>
              <a:t> </a:t>
            </a:r>
          </a:p>
          <a:p>
            <a:pPr algn="ctr"/>
            <a:r>
              <a:rPr lang="en-US" dirty="0">
                <a:latin typeface="Helvetica Light" panose="020B0403020202020204" pitchFamily="34" charset="0"/>
              </a:rPr>
              <a:t>3. </a:t>
            </a:r>
            <a:r>
              <a:rPr lang="en-US" dirty="0">
                <a:effectLst/>
                <a:latin typeface="Helvetica Light" panose="020B0403020202020204" pitchFamily="34" charset="0"/>
              </a:rPr>
              <a:t>Compartments and transition rates are </a:t>
            </a:r>
          </a:p>
          <a:p>
            <a:pPr algn="ctr"/>
            <a:r>
              <a:rPr lang="en-US" dirty="0">
                <a:effectLst/>
                <a:latin typeface="Helvetica Light" panose="020B0403020202020204" pitchFamily="34" charset="0"/>
              </a:rPr>
              <a:t>determined by biological systems</a:t>
            </a:r>
          </a:p>
          <a:p>
            <a:pPr algn="ctr"/>
            <a:r>
              <a:rPr lang="en-US" dirty="0">
                <a:effectLst/>
                <a:latin typeface="Helvetica Light" panose="020B0403020202020204" pitchFamily="34" charset="0"/>
              </a:rPr>
              <a:t>4. Rates of transferring between compartments </a:t>
            </a:r>
          </a:p>
          <a:p>
            <a:pPr algn="ctr"/>
            <a:r>
              <a:rPr lang="en-US" dirty="0">
                <a:effectLst/>
                <a:latin typeface="Helvetica Light" panose="020B0403020202020204" pitchFamily="34" charset="0"/>
              </a:rPr>
              <a:t>are expressed mathematically 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247E1F4-C226-FC66-F1B5-3134D4AE7979}"/>
              </a:ext>
            </a:extLst>
          </p:cNvPr>
          <p:cNvGrpSpPr/>
          <p:nvPr/>
        </p:nvGrpSpPr>
        <p:grpSpPr>
          <a:xfrm>
            <a:off x="7141166" y="2396450"/>
            <a:ext cx="2723745" cy="2705673"/>
            <a:chOff x="1122122" y="2071419"/>
            <a:chExt cx="2890433" cy="3011819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59F58861-8B3F-4454-4259-D48A5622A0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8092" t="11035" r="10983"/>
            <a:stretch/>
          </p:blipFill>
          <p:spPr>
            <a:xfrm>
              <a:off x="1122122" y="2071419"/>
              <a:ext cx="2890433" cy="3011819"/>
            </a:xfrm>
            <a:prstGeom prst="rect">
              <a:avLst/>
            </a:prstGeom>
          </p:spPr>
        </p:pic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0AA6E91A-06BC-7142-3488-EFBFB4B98D1C}"/>
                </a:ext>
              </a:extLst>
            </p:cNvPr>
            <p:cNvSpPr/>
            <p:nvPr/>
          </p:nvSpPr>
          <p:spPr>
            <a:xfrm>
              <a:off x="3459304" y="3968424"/>
              <a:ext cx="274681" cy="505992"/>
            </a:xfrm>
            <a:custGeom>
              <a:avLst/>
              <a:gdLst>
                <a:gd name="connsiteX0" fmla="*/ 43370 w 274681"/>
                <a:gd name="connsiteY0" fmla="*/ 187940 h 505992"/>
                <a:gd name="connsiteX1" fmla="*/ 43370 w 274681"/>
                <a:gd name="connsiteY1" fmla="*/ 187940 h 505992"/>
                <a:gd name="connsiteX2" fmla="*/ 46985 w 274681"/>
                <a:gd name="connsiteY2" fmla="*/ 281910 h 505992"/>
                <a:gd name="connsiteX3" fmla="*/ 43370 w 274681"/>
                <a:gd name="connsiteY3" fmla="*/ 339737 h 505992"/>
                <a:gd name="connsiteX4" fmla="*/ 39756 w 274681"/>
                <a:gd name="connsiteY4" fmla="*/ 350580 h 505992"/>
                <a:gd name="connsiteX5" fmla="*/ 28913 w 274681"/>
                <a:gd name="connsiteY5" fmla="*/ 357808 h 505992"/>
                <a:gd name="connsiteX6" fmla="*/ 14456 w 274681"/>
                <a:gd name="connsiteY6" fmla="*/ 372265 h 505992"/>
                <a:gd name="connsiteX7" fmla="*/ 10842 w 274681"/>
                <a:gd name="connsiteY7" fmla="*/ 383108 h 505992"/>
                <a:gd name="connsiteX8" fmla="*/ 0 w 274681"/>
                <a:gd name="connsiteY8" fmla="*/ 404793 h 505992"/>
                <a:gd name="connsiteX9" fmla="*/ 10842 w 274681"/>
                <a:gd name="connsiteY9" fmla="*/ 455393 h 505992"/>
                <a:gd name="connsiteX10" fmla="*/ 18071 w 274681"/>
                <a:gd name="connsiteY10" fmla="*/ 462621 h 505992"/>
                <a:gd name="connsiteX11" fmla="*/ 32528 w 274681"/>
                <a:gd name="connsiteY11" fmla="*/ 491535 h 505992"/>
                <a:gd name="connsiteX12" fmla="*/ 54213 w 274681"/>
                <a:gd name="connsiteY12" fmla="*/ 505992 h 505992"/>
                <a:gd name="connsiteX13" fmla="*/ 104812 w 274681"/>
                <a:gd name="connsiteY13" fmla="*/ 502378 h 505992"/>
                <a:gd name="connsiteX14" fmla="*/ 119269 w 274681"/>
                <a:gd name="connsiteY14" fmla="*/ 484306 h 505992"/>
                <a:gd name="connsiteX15" fmla="*/ 130112 w 274681"/>
                <a:gd name="connsiteY15" fmla="*/ 480692 h 505992"/>
                <a:gd name="connsiteX16" fmla="*/ 144569 w 274681"/>
                <a:gd name="connsiteY16" fmla="*/ 451778 h 505992"/>
                <a:gd name="connsiteX17" fmla="*/ 155411 w 274681"/>
                <a:gd name="connsiteY17" fmla="*/ 419250 h 505992"/>
                <a:gd name="connsiteX18" fmla="*/ 159026 w 274681"/>
                <a:gd name="connsiteY18" fmla="*/ 408408 h 505992"/>
                <a:gd name="connsiteX19" fmla="*/ 166254 w 274681"/>
                <a:gd name="connsiteY19" fmla="*/ 397565 h 505992"/>
                <a:gd name="connsiteX20" fmla="*/ 169868 w 274681"/>
                <a:gd name="connsiteY20" fmla="*/ 386722 h 505992"/>
                <a:gd name="connsiteX21" fmla="*/ 184325 w 274681"/>
                <a:gd name="connsiteY21" fmla="*/ 372265 h 505992"/>
                <a:gd name="connsiteX22" fmla="*/ 195168 w 274681"/>
                <a:gd name="connsiteY22" fmla="*/ 339737 h 505992"/>
                <a:gd name="connsiteX23" fmla="*/ 198782 w 274681"/>
                <a:gd name="connsiteY23" fmla="*/ 328895 h 505992"/>
                <a:gd name="connsiteX24" fmla="*/ 206011 w 274681"/>
                <a:gd name="connsiteY24" fmla="*/ 318052 h 505992"/>
                <a:gd name="connsiteX25" fmla="*/ 216853 w 274681"/>
                <a:gd name="connsiteY25" fmla="*/ 296367 h 505992"/>
                <a:gd name="connsiteX26" fmla="*/ 224082 w 274681"/>
                <a:gd name="connsiteY26" fmla="*/ 274681 h 505992"/>
                <a:gd name="connsiteX27" fmla="*/ 227696 w 274681"/>
                <a:gd name="connsiteY27" fmla="*/ 263838 h 505992"/>
                <a:gd name="connsiteX28" fmla="*/ 231310 w 274681"/>
                <a:gd name="connsiteY28" fmla="*/ 252996 h 505992"/>
                <a:gd name="connsiteX29" fmla="*/ 238539 w 274681"/>
                <a:gd name="connsiteY29" fmla="*/ 224082 h 505992"/>
                <a:gd name="connsiteX30" fmla="*/ 245767 w 274681"/>
                <a:gd name="connsiteY30" fmla="*/ 195168 h 505992"/>
                <a:gd name="connsiteX31" fmla="*/ 249381 w 274681"/>
                <a:gd name="connsiteY31" fmla="*/ 180711 h 505992"/>
                <a:gd name="connsiteX32" fmla="*/ 267453 w 274681"/>
                <a:gd name="connsiteY32" fmla="*/ 126498 h 505992"/>
                <a:gd name="connsiteX33" fmla="*/ 271067 w 274681"/>
                <a:gd name="connsiteY33" fmla="*/ 115655 h 505992"/>
                <a:gd name="connsiteX34" fmla="*/ 274681 w 274681"/>
                <a:gd name="connsiteY34" fmla="*/ 104812 h 505992"/>
                <a:gd name="connsiteX35" fmla="*/ 271067 w 274681"/>
                <a:gd name="connsiteY35" fmla="*/ 32528 h 505992"/>
                <a:gd name="connsiteX36" fmla="*/ 252996 w 274681"/>
                <a:gd name="connsiteY36" fmla="*/ 14457 h 505992"/>
                <a:gd name="connsiteX37" fmla="*/ 234924 w 274681"/>
                <a:gd name="connsiteY37" fmla="*/ 0 h 505992"/>
                <a:gd name="connsiteX38" fmla="*/ 227696 w 274681"/>
                <a:gd name="connsiteY38" fmla="*/ 10842 h 505992"/>
                <a:gd name="connsiteX39" fmla="*/ 220468 w 274681"/>
                <a:gd name="connsiteY39" fmla="*/ 18071 h 505992"/>
                <a:gd name="connsiteX40" fmla="*/ 206011 w 274681"/>
                <a:gd name="connsiteY40" fmla="*/ 46985 h 505992"/>
                <a:gd name="connsiteX41" fmla="*/ 198782 w 274681"/>
                <a:gd name="connsiteY41" fmla="*/ 68670 h 505992"/>
                <a:gd name="connsiteX42" fmla="*/ 195168 w 274681"/>
                <a:gd name="connsiteY42" fmla="*/ 79513 h 505992"/>
                <a:gd name="connsiteX43" fmla="*/ 187939 w 274681"/>
                <a:gd name="connsiteY43" fmla="*/ 86741 h 505992"/>
                <a:gd name="connsiteX44" fmla="*/ 177097 w 274681"/>
                <a:gd name="connsiteY44" fmla="*/ 108427 h 505992"/>
                <a:gd name="connsiteX45" fmla="*/ 162640 w 274681"/>
                <a:gd name="connsiteY45" fmla="*/ 122884 h 505992"/>
                <a:gd name="connsiteX46" fmla="*/ 130112 w 274681"/>
                <a:gd name="connsiteY46" fmla="*/ 130112 h 505992"/>
                <a:gd name="connsiteX47" fmla="*/ 108426 w 274681"/>
                <a:gd name="connsiteY47" fmla="*/ 137340 h 505992"/>
                <a:gd name="connsiteX48" fmla="*/ 83127 w 274681"/>
                <a:gd name="connsiteY48" fmla="*/ 144569 h 505992"/>
                <a:gd name="connsiteX49" fmla="*/ 43370 w 274681"/>
                <a:gd name="connsiteY49" fmla="*/ 187940 h 505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274681" h="505992">
                  <a:moveTo>
                    <a:pt x="43370" y="187940"/>
                  </a:moveTo>
                  <a:lnTo>
                    <a:pt x="43370" y="187940"/>
                  </a:lnTo>
                  <a:cubicBezTo>
                    <a:pt x="44575" y="219263"/>
                    <a:pt x="46985" y="250563"/>
                    <a:pt x="46985" y="281910"/>
                  </a:cubicBezTo>
                  <a:cubicBezTo>
                    <a:pt x="46985" y="301223"/>
                    <a:pt x="45392" y="320530"/>
                    <a:pt x="43370" y="339737"/>
                  </a:cubicBezTo>
                  <a:cubicBezTo>
                    <a:pt x="42971" y="343526"/>
                    <a:pt x="42136" y="347605"/>
                    <a:pt x="39756" y="350580"/>
                  </a:cubicBezTo>
                  <a:cubicBezTo>
                    <a:pt x="37042" y="353972"/>
                    <a:pt x="32527" y="355399"/>
                    <a:pt x="28913" y="357808"/>
                  </a:cubicBezTo>
                  <a:cubicBezTo>
                    <a:pt x="19276" y="386723"/>
                    <a:pt x="33732" y="352989"/>
                    <a:pt x="14456" y="372265"/>
                  </a:cubicBezTo>
                  <a:cubicBezTo>
                    <a:pt x="11762" y="374959"/>
                    <a:pt x="12546" y="379700"/>
                    <a:pt x="10842" y="383108"/>
                  </a:cubicBezTo>
                  <a:cubicBezTo>
                    <a:pt x="-3171" y="411136"/>
                    <a:pt x="9085" y="377539"/>
                    <a:pt x="0" y="404793"/>
                  </a:cubicBezTo>
                  <a:cubicBezTo>
                    <a:pt x="808" y="411254"/>
                    <a:pt x="3486" y="448038"/>
                    <a:pt x="10842" y="455393"/>
                  </a:cubicBezTo>
                  <a:lnTo>
                    <a:pt x="18071" y="462621"/>
                  </a:lnTo>
                  <a:cubicBezTo>
                    <a:pt x="23243" y="478137"/>
                    <a:pt x="21313" y="483124"/>
                    <a:pt x="32528" y="491535"/>
                  </a:cubicBezTo>
                  <a:cubicBezTo>
                    <a:pt x="39478" y="496748"/>
                    <a:pt x="54213" y="505992"/>
                    <a:pt x="54213" y="505992"/>
                  </a:cubicBezTo>
                  <a:cubicBezTo>
                    <a:pt x="71079" y="504787"/>
                    <a:pt x="88192" y="505494"/>
                    <a:pt x="104812" y="502378"/>
                  </a:cubicBezTo>
                  <a:cubicBezTo>
                    <a:pt x="109626" y="501475"/>
                    <a:pt x="117145" y="486005"/>
                    <a:pt x="119269" y="484306"/>
                  </a:cubicBezTo>
                  <a:cubicBezTo>
                    <a:pt x="122244" y="481926"/>
                    <a:pt x="126498" y="481897"/>
                    <a:pt x="130112" y="480692"/>
                  </a:cubicBezTo>
                  <a:cubicBezTo>
                    <a:pt x="138418" y="455774"/>
                    <a:pt x="131952" y="464395"/>
                    <a:pt x="144569" y="451778"/>
                  </a:cubicBezTo>
                  <a:lnTo>
                    <a:pt x="155411" y="419250"/>
                  </a:lnTo>
                  <a:cubicBezTo>
                    <a:pt x="156616" y="415636"/>
                    <a:pt x="156913" y="411578"/>
                    <a:pt x="159026" y="408408"/>
                  </a:cubicBezTo>
                  <a:cubicBezTo>
                    <a:pt x="161435" y="404794"/>
                    <a:pt x="164312" y="401450"/>
                    <a:pt x="166254" y="397565"/>
                  </a:cubicBezTo>
                  <a:cubicBezTo>
                    <a:pt x="167958" y="394157"/>
                    <a:pt x="167654" y="389822"/>
                    <a:pt x="169868" y="386722"/>
                  </a:cubicBezTo>
                  <a:cubicBezTo>
                    <a:pt x="173829" y="381176"/>
                    <a:pt x="184325" y="372265"/>
                    <a:pt x="184325" y="372265"/>
                  </a:cubicBezTo>
                  <a:lnTo>
                    <a:pt x="195168" y="339737"/>
                  </a:lnTo>
                  <a:cubicBezTo>
                    <a:pt x="196373" y="336123"/>
                    <a:pt x="196669" y="332065"/>
                    <a:pt x="198782" y="328895"/>
                  </a:cubicBezTo>
                  <a:lnTo>
                    <a:pt x="206011" y="318052"/>
                  </a:lnTo>
                  <a:cubicBezTo>
                    <a:pt x="219189" y="278516"/>
                    <a:pt x="198174" y="338394"/>
                    <a:pt x="216853" y="296367"/>
                  </a:cubicBezTo>
                  <a:cubicBezTo>
                    <a:pt x="219948" y="289404"/>
                    <a:pt x="221672" y="281910"/>
                    <a:pt x="224082" y="274681"/>
                  </a:cubicBezTo>
                  <a:lnTo>
                    <a:pt x="227696" y="263838"/>
                  </a:lnTo>
                  <a:cubicBezTo>
                    <a:pt x="228901" y="260224"/>
                    <a:pt x="230563" y="256732"/>
                    <a:pt x="231310" y="252996"/>
                  </a:cubicBezTo>
                  <a:cubicBezTo>
                    <a:pt x="240154" y="208774"/>
                    <a:pt x="230201" y="254655"/>
                    <a:pt x="238539" y="224082"/>
                  </a:cubicBezTo>
                  <a:cubicBezTo>
                    <a:pt x="241153" y="214497"/>
                    <a:pt x="243358" y="204806"/>
                    <a:pt x="245767" y="195168"/>
                  </a:cubicBezTo>
                  <a:cubicBezTo>
                    <a:pt x="246972" y="190349"/>
                    <a:pt x="247810" y="185423"/>
                    <a:pt x="249381" y="180711"/>
                  </a:cubicBezTo>
                  <a:lnTo>
                    <a:pt x="267453" y="126498"/>
                  </a:lnTo>
                  <a:lnTo>
                    <a:pt x="271067" y="115655"/>
                  </a:lnTo>
                  <a:lnTo>
                    <a:pt x="274681" y="104812"/>
                  </a:lnTo>
                  <a:cubicBezTo>
                    <a:pt x="273476" y="80717"/>
                    <a:pt x="274187" y="56450"/>
                    <a:pt x="271067" y="32528"/>
                  </a:cubicBezTo>
                  <a:cubicBezTo>
                    <a:pt x="269804" y="22843"/>
                    <a:pt x="259078" y="19323"/>
                    <a:pt x="252996" y="14457"/>
                  </a:cubicBezTo>
                  <a:cubicBezTo>
                    <a:pt x="227254" y="-6137"/>
                    <a:pt x="268285" y="22239"/>
                    <a:pt x="234924" y="0"/>
                  </a:cubicBezTo>
                  <a:cubicBezTo>
                    <a:pt x="232515" y="3614"/>
                    <a:pt x="230409" y="7450"/>
                    <a:pt x="227696" y="10842"/>
                  </a:cubicBezTo>
                  <a:cubicBezTo>
                    <a:pt x="225567" y="13503"/>
                    <a:pt x="221992" y="15023"/>
                    <a:pt x="220468" y="18071"/>
                  </a:cubicBezTo>
                  <a:cubicBezTo>
                    <a:pt x="203856" y="51295"/>
                    <a:pt x="222341" y="30653"/>
                    <a:pt x="206011" y="46985"/>
                  </a:cubicBezTo>
                  <a:lnTo>
                    <a:pt x="198782" y="68670"/>
                  </a:lnTo>
                  <a:cubicBezTo>
                    <a:pt x="197577" y="72284"/>
                    <a:pt x="197862" y="76819"/>
                    <a:pt x="195168" y="79513"/>
                  </a:cubicBezTo>
                  <a:lnTo>
                    <a:pt x="187939" y="86741"/>
                  </a:lnTo>
                  <a:cubicBezTo>
                    <a:pt x="184441" y="97235"/>
                    <a:pt x="184739" y="99510"/>
                    <a:pt x="177097" y="108427"/>
                  </a:cubicBezTo>
                  <a:cubicBezTo>
                    <a:pt x="172662" y="113601"/>
                    <a:pt x="169323" y="121548"/>
                    <a:pt x="162640" y="122884"/>
                  </a:cubicBezTo>
                  <a:cubicBezTo>
                    <a:pt x="152322" y="124947"/>
                    <a:pt x="140320" y="127050"/>
                    <a:pt x="130112" y="130112"/>
                  </a:cubicBezTo>
                  <a:cubicBezTo>
                    <a:pt x="122814" y="132301"/>
                    <a:pt x="115655" y="134930"/>
                    <a:pt x="108426" y="137340"/>
                  </a:cubicBezTo>
                  <a:cubicBezTo>
                    <a:pt x="71976" y="149491"/>
                    <a:pt x="128526" y="130950"/>
                    <a:pt x="83127" y="144569"/>
                  </a:cubicBezTo>
                  <a:cubicBezTo>
                    <a:pt x="56492" y="152559"/>
                    <a:pt x="49996" y="180712"/>
                    <a:pt x="43370" y="187940"/>
                  </a:cubicBezTo>
                  <a:close/>
                </a:path>
              </a:pathLst>
            </a:cu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D78A45AE-9FA4-C1D4-C5AD-DB597D813E9A}"/>
              </a:ext>
            </a:extLst>
          </p:cNvPr>
          <p:cNvSpPr/>
          <p:nvPr/>
        </p:nvSpPr>
        <p:spPr>
          <a:xfrm>
            <a:off x="217373" y="5698646"/>
            <a:ext cx="3225338" cy="95410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0000"/>
                </a:solidFill>
                <a:effectLst/>
                <a:latin typeface="Helvetica" pitchFamily="2" charset="0"/>
              </a:rPr>
              <a:t>The structured</a:t>
            </a:r>
            <a:endParaRPr lang="en-US" sz="2800" dirty="0">
              <a:solidFill>
                <a:srgbClr val="000000"/>
              </a:solidFill>
              <a:effectLst/>
              <a:latin typeface="Helvetica" pitchFamily="2" charset="0"/>
            </a:endParaRPr>
          </a:p>
          <a:p>
            <a:r>
              <a:rPr lang="en-US" sz="2800" b="1" dirty="0">
                <a:solidFill>
                  <a:srgbClr val="000000"/>
                </a:solidFill>
                <a:effectLst/>
                <a:latin typeface="Helvetica" pitchFamily="2" charset="0"/>
              </a:rPr>
              <a:t>population model</a:t>
            </a:r>
            <a:endParaRPr lang="en-US" sz="2800" dirty="0">
              <a:solidFill>
                <a:srgbClr val="000000"/>
              </a:solidFill>
              <a:effectLst/>
              <a:latin typeface="Helvetica" pitchFamily="2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5990668-BEF6-15D0-1AF6-836DDA9738CB}"/>
              </a:ext>
            </a:extLst>
          </p:cNvPr>
          <p:cNvSpPr/>
          <p:nvPr/>
        </p:nvSpPr>
        <p:spPr>
          <a:xfrm>
            <a:off x="1484636" y="2873582"/>
            <a:ext cx="1068005" cy="1110836"/>
          </a:xfrm>
          <a:prstGeom prst="rect">
            <a:avLst/>
          </a:prstGeom>
          <a:gradFill flip="none" rotWithShape="1">
            <a:gsLst>
              <a:gs pos="0">
                <a:srgbClr val="C00000"/>
              </a:gs>
              <a:gs pos="49000">
                <a:srgbClr val="870C1C"/>
              </a:gs>
              <a:gs pos="100000">
                <a:schemeClr val="tx1"/>
              </a:gs>
            </a:gsLst>
            <a:lin ang="27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Babies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EE3270-293F-2A35-21A9-560471FFD32C}"/>
              </a:ext>
            </a:extLst>
          </p:cNvPr>
          <p:cNvSpPr/>
          <p:nvPr/>
        </p:nvSpPr>
        <p:spPr>
          <a:xfrm>
            <a:off x="3442711" y="2873582"/>
            <a:ext cx="1068005" cy="1110836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Adults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DA84DCB-BCBC-8C3A-09CB-7AC5F36EAC7F}"/>
              </a:ext>
            </a:extLst>
          </p:cNvPr>
          <p:cNvCxnSpPr>
            <a:cxnSpLocks/>
          </p:cNvCxnSpPr>
          <p:nvPr/>
        </p:nvCxnSpPr>
        <p:spPr>
          <a:xfrm>
            <a:off x="2677837" y="3429000"/>
            <a:ext cx="63568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DEAE5B2-E1E8-E573-EA79-4214A87656CE}"/>
              </a:ext>
            </a:extLst>
          </p:cNvPr>
          <p:cNvCxnSpPr>
            <a:cxnSpLocks/>
          </p:cNvCxnSpPr>
          <p:nvPr/>
        </p:nvCxnSpPr>
        <p:spPr>
          <a:xfrm>
            <a:off x="2018638" y="4054766"/>
            <a:ext cx="0" cy="45455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urved Connector 10">
            <a:extLst>
              <a:ext uri="{FF2B5EF4-FFF2-40B4-BE49-F238E27FC236}">
                <a16:creationId xmlns:a16="http://schemas.microsoft.com/office/drawing/2014/main" id="{5D3596FB-7159-3F12-8C6F-066F1FCC4822}"/>
              </a:ext>
            </a:extLst>
          </p:cNvPr>
          <p:cNvCxnSpPr>
            <a:cxnSpLocks/>
            <a:stCxn id="6" idx="0"/>
            <a:endCxn id="5" idx="0"/>
          </p:cNvCxnSpPr>
          <p:nvPr/>
        </p:nvCxnSpPr>
        <p:spPr>
          <a:xfrm rot="16200000" flipV="1">
            <a:off x="2997677" y="1894544"/>
            <a:ext cx="12700" cy="1958075"/>
          </a:xfrm>
          <a:prstGeom prst="curvedConnector3">
            <a:avLst>
              <a:gd name="adj1" fmla="val 4251047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A79E992-439D-1A25-E6DE-6298B3E2F534}"/>
              </a:ext>
            </a:extLst>
          </p:cNvPr>
          <p:cNvCxnSpPr>
            <a:cxnSpLocks/>
          </p:cNvCxnSpPr>
          <p:nvPr/>
        </p:nvCxnSpPr>
        <p:spPr>
          <a:xfrm>
            <a:off x="3976713" y="4050464"/>
            <a:ext cx="0" cy="45455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377988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49F32-783B-5969-8B00-AE29F758F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632643" cy="1325563"/>
          </a:xfrm>
        </p:spPr>
        <p:txBody>
          <a:bodyPr>
            <a:normAutofit/>
          </a:bodyPr>
          <a:lstStyle/>
          <a:p>
            <a:r>
              <a:rPr lang="en-US" dirty="0"/>
              <a:t>Modeling demographic complexity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F02E913-B0C4-60C0-7132-F312D14CFBF0}"/>
              </a:ext>
            </a:extLst>
          </p:cNvPr>
          <p:cNvSpPr/>
          <p:nvPr/>
        </p:nvSpPr>
        <p:spPr>
          <a:xfrm>
            <a:off x="7003851" y="120607"/>
            <a:ext cx="5311833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effectLst/>
                <a:latin typeface="Helvetica Light" panose="020B0403020202020204" pitchFamily="34" charset="0"/>
              </a:rPr>
              <a:t>1. Populations are divided into compartments</a:t>
            </a:r>
          </a:p>
          <a:p>
            <a:pPr algn="ctr"/>
            <a:r>
              <a:rPr lang="en-US" b="1" dirty="0">
                <a:solidFill>
                  <a:srgbClr val="C00000"/>
                </a:solidFill>
                <a:effectLst/>
                <a:latin typeface="Helvetica Light" panose="020B0403020202020204" pitchFamily="34" charset="0"/>
              </a:rPr>
              <a:t>2.</a:t>
            </a:r>
            <a:r>
              <a:rPr lang="en-US" b="1" dirty="0">
                <a:solidFill>
                  <a:srgbClr val="C00000"/>
                </a:solidFill>
                <a:latin typeface="Helvetica Light" panose="020B0403020202020204" pitchFamily="34" charset="0"/>
              </a:rPr>
              <a:t> Individuals within a compartment are homogenously mixed</a:t>
            </a:r>
            <a:r>
              <a:rPr lang="en-US" b="1" dirty="0">
                <a:solidFill>
                  <a:srgbClr val="C00000"/>
                </a:solidFill>
                <a:effectLst/>
                <a:latin typeface="Helvetica Light" panose="020B0403020202020204" pitchFamily="34" charset="0"/>
              </a:rPr>
              <a:t> </a:t>
            </a:r>
          </a:p>
          <a:p>
            <a:pPr algn="ctr"/>
            <a:r>
              <a:rPr lang="en-US" dirty="0">
                <a:latin typeface="Helvetica Light" panose="020B0403020202020204" pitchFamily="34" charset="0"/>
              </a:rPr>
              <a:t>3. </a:t>
            </a:r>
            <a:r>
              <a:rPr lang="en-US" dirty="0">
                <a:effectLst/>
                <a:latin typeface="Helvetica Light" panose="020B0403020202020204" pitchFamily="34" charset="0"/>
              </a:rPr>
              <a:t>Compartments and transition rates are </a:t>
            </a:r>
          </a:p>
          <a:p>
            <a:pPr algn="ctr"/>
            <a:r>
              <a:rPr lang="en-US" dirty="0">
                <a:effectLst/>
                <a:latin typeface="Helvetica Light" panose="020B0403020202020204" pitchFamily="34" charset="0"/>
              </a:rPr>
              <a:t>determined by biological systems</a:t>
            </a:r>
          </a:p>
          <a:p>
            <a:pPr algn="ctr"/>
            <a:r>
              <a:rPr lang="en-US" dirty="0">
                <a:effectLst/>
                <a:latin typeface="Helvetica Light" panose="020B0403020202020204" pitchFamily="34" charset="0"/>
              </a:rPr>
              <a:t>4. Rates of transferring between compartments </a:t>
            </a:r>
          </a:p>
          <a:p>
            <a:pPr algn="ctr"/>
            <a:r>
              <a:rPr lang="en-US" dirty="0">
                <a:effectLst/>
                <a:latin typeface="Helvetica Light" panose="020B0403020202020204" pitchFamily="34" charset="0"/>
              </a:rPr>
              <a:t>are expressed mathematically 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247E1F4-C226-FC66-F1B5-3134D4AE7979}"/>
              </a:ext>
            </a:extLst>
          </p:cNvPr>
          <p:cNvGrpSpPr/>
          <p:nvPr/>
        </p:nvGrpSpPr>
        <p:grpSpPr>
          <a:xfrm>
            <a:off x="7141166" y="2396450"/>
            <a:ext cx="2723745" cy="2705673"/>
            <a:chOff x="1122122" y="2071419"/>
            <a:chExt cx="2890433" cy="3011819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59F58861-8B3F-4454-4259-D48A5622A0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8092" t="11035" r="10983"/>
            <a:stretch/>
          </p:blipFill>
          <p:spPr>
            <a:xfrm>
              <a:off x="1122122" y="2071419"/>
              <a:ext cx="2890433" cy="3011819"/>
            </a:xfrm>
            <a:prstGeom prst="rect">
              <a:avLst/>
            </a:prstGeom>
          </p:spPr>
        </p:pic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0AA6E91A-06BC-7142-3488-EFBFB4B98D1C}"/>
                </a:ext>
              </a:extLst>
            </p:cNvPr>
            <p:cNvSpPr/>
            <p:nvPr/>
          </p:nvSpPr>
          <p:spPr>
            <a:xfrm>
              <a:off x="3459304" y="3968424"/>
              <a:ext cx="274681" cy="505992"/>
            </a:xfrm>
            <a:custGeom>
              <a:avLst/>
              <a:gdLst>
                <a:gd name="connsiteX0" fmla="*/ 43370 w 274681"/>
                <a:gd name="connsiteY0" fmla="*/ 187940 h 505992"/>
                <a:gd name="connsiteX1" fmla="*/ 43370 w 274681"/>
                <a:gd name="connsiteY1" fmla="*/ 187940 h 505992"/>
                <a:gd name="connsiteX2" fmla="*/ 46985 w 274681"/>
                <a:gd name="connsiteY2" fmla="*/ 281910 h 505992"/>
                <a:gd name="connsiteX3" fmla="*/ 43370 w 274681"/>
                <a:gd name="connsiteY3" fmla="*/ 339737 h 505992"/>
                <a:gd name="connsiteX4" fmla="*/ 39756 w 274681"/>
                <a:gd name="connsiteY4" fmla="*/ 350580 h 505992"/>
                <a:gd name="connsiteX5" fmla="*/ 28913 w 274681"/>
                <a:gd name="connsiteY5" fmla="*/ 357808 h 505992"/>
                <a:gd name="connsiteX6" fmla="*/ 14456 w 274681"/>
                <a:gd name="connsiteY6" fmla="*/ 372265 h 505992"/>
                <a:gd name="connsiteX7" fmla="*/ 10842 w 274681"/>
                <a:gd name="connsiteY7" fmla="*/ 383108 h 505992"/>
                <a:gd name="connsiteX8" fmla="*/ 0 w 274681"/>
                <a:gd name="connsiteY8" fmla="*/ 404793 h 505992"/>
                <a:gd name="connsiteX9" fmla="*/ 10842 w 274681"/>
                <a:gd name="connsiteY9" fmla="*/ 455393 h 505992"/>
                <a:gd name="connsiteX10" fmla="*/ 18071 w 274681"/>
                <a:gd name="connsiteY10" fmla="*/ 462621 h 505992"/>
                <a:gd name="connsiteX11" fmla="*/ 32528 w 274681"/>
                <a:gd name="connsiteY11" fmla="*/ 491535 h 505992"/>
                <a:gd name="connsiteX12" fmla="*/ 54213 w 274681"/>
                <a:gd name="connsiteY12" fmla="*/ 505992 h 505992"/>
                <a:gd name="connsiteX13" fmla="*/ 104812 w 274681"/>
                <a:gd name="connsiteY13" fmla="*/ 502378 h 505992"/>
                <a:gd name="connsiteX14" fmla="*/ 119269 w 274681"/>
                <a:gd name="connsiteY14" fmla="*/ 484306 h 505992"/>
                <a:gd name="connsiteX15" fmla="*/ 130112 w 274681"/>
                <a:gd name="connsiteY15" fmla="*/ 480692 h 505992"/>
                <a:gd name="connsiteX16" fmla="*/ 144569 w 274681"/>
                <a:gd name="connsiteY16" fmla="*/ 451778 h 505992"/>
                <a:gd name="connsiteX17" fmla="*/ 155411 w 274681"/>
                <a:gd name="connsiteY17" fmla="*/ 419250 h 505992"/>
                <a:gd name="connsiteX18" fmla="*/ 159026 w 274681"/>
                <a:gd name="connsiteY18" fmla="*/ 408408 h 505992"/>
                <a:gd name="connsiteX19" fmla="*/ 166254 w 274681"/>
                <a:gd name="connsiteY19" fmla="*/ 397565 h 505992"/>
                <a:gd name="connsiteX20" fmla="*/ 169868 w 274681"/>
                <a:gd name="connsiteY20" fmla="*/ 386722 h 505992"/>
                <a:gd name="connsiteX21" fmla="*/ 184325 w 274681"/>
                <a:gd name="connsiteY21" fmla="*/ 372265 h 505992"/>
                <a:gd name="connsiteX22" fmla="*/ 195168 w 274681"/>
                <a:gd name="connsiteY22" fmla="*/ 339737 h 505992"/>
                <a:gd name="connsiteX23" fmla="*/ 198782 w 274681"/>
                <a:gd name="connsiteY23" fmla="*/ 328895 h 505992"/>
                <a:gd name="connsiteX24" fmla="*/ 206011 w 274681"/>
                <a:gd name="connsiteY24" fmla="*/ 318052 h 505992"/>
                <a:gd name="connsiteX25" fmla="*/ 216853 w 274681"/>
                <a:gd name="connsiteY25" fmla="*/ 296367 h 505992"/>
                <a:gd name="connsiteX26" fmla="*/ 224082 w 274681"/>
                <a:gd name="connsiteY26" fmla="*/ 274681 h 505992"/>
                <a:gd name="connsiteX27" fmla="*/ 227696 w 274681"/>
                <a:gd name="connsiteY27" fmla="*/ 263838 h 505992"/>
                <a:gd name="connsiteX28" fmla="*/ 231310 w 274681"/>
                <a:gd name="connsiteY28" fmla="*/ 252996 h 505992"/>
                <a:gd name="connsiteX29" fmla="*/ 238539 w 274681"/>
                <a:gd name="connsiteY29" fmla="*/ 224082 h 505992"/>
                <a:gd name="connsiteX30" fmla="*/ 245767 w 274681"/>
                <a:gd name="connsiteY30" fmla="*/ 195168 h 505992"/>
                <a:gd name="connsiteX31" fmla="*/ 249381 w 274681"/>
                <a:gd name="connsiteY31" fmla="*/ 180711 h 505992"/>
                <a:gd name="connsiteX32" fmla="*/ 267453 w 274681"/>
                <a:gd name="connsiteY32" fmla="*/ 126498 h 505992"/>
                <a:gd name="connsiteX33" fmla="*/ 271067 w 274681"/>
                <a:gd name="connsiteY33" fmla="*/ 115655 h 505992"/>
                <a:gd name="connsiteX34" fmla="*/ 274681 w 274681"/>
                <a:gd name="connsiteY34" fmla="*/ 104812 h 505992"/>
                <a:gd name="connsiteX35" fmla="*/ 271067 w 274681"/>
                <a:gd name="connsiteY35" fmla="*/ 32528 h 505992"/>
                <a:gd name="connsiteX36" fmla="*/ 252996 w 274681"/>
                <a:gd name="connsiteY36" fmla="*/ 14457 h 505992"/>
                <a:gd name="connsiteX37" fmla="*/ 234924 w 274681"/>
                <a:gd name="connsiteY37" fmla="*/ 0 h 505992"/>
                <a:gd name="connsiteX38" fmla="*/ 227696 w 274681"/>
                <a:gd name="connsiteY38" fmla="*/ 10842 h 505992"/>
                <a:gd name="connsiteX39" fmla="*/ 220468 w 274681"/>
                <a:gd name="connsiteY39" fmla="*/ 18071 h 505992"/>
                <a:gd name="connsiteX40" fmla="*/ 206011 w 274681"/>
                <a:gd name="connsiteY40" fmla="*/ 46985 h 505992"/>
                <a:gd name="connsiteX41" fmla="*/ 198782 w 274681"/>
                <a:gd name="connsiteY41" fmla="*/ 68670 h 505992"/>
                <a:gd name="connsiteX42" fmla="*/ 195168 w 274681"/>
                <a:gd name="connsiteY42" fmla="*/ 79513 h 505992"/>
                <a:gd name="connsiteX43" fmla="*/ 187939 w 274681"/>
                <a:gd name="connsiteY43" fmla="*/ 86741 h 505992"/>
                <a:gd name="connsiteX44" fmla="*/ 177097 w 274681"/>
                <a:gd name="connsiteY44" fmla="*/ 108427 h 505992"/>
                <a:gd name="connsiteX45" fmla="*/ 162640 w 274681"/>
                <a:gd name="connsiteY45" fmla="*/ 122884 h 505992"/>
                <a:gd name="connsiteX46" fmla="*/ 130112 w 274681"/>
                <a:gd name="connsiteY46" fmla="*/ 130112 h 505992"/>
                <a:gd name="connsiteX47" fmla="*/ 108426 w 274681"/>
                <a:gd name="connsiteY47" fmla="*/ 137340 h 505992"/>
                <a:gd name="connsiteX48" fmla="*/ 83127 w 274681"/>
                <a:gd name="connsiteY48" fmla="*/ 144569 h 505992"/>
                <a:gd name="connsiteX49" fmla="*/ 43370 w 274681"/>
                <a:gd name="connsiteY49" fmla="*/ 187940 h 505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274681" h="505992">
                  <a:moveTo>
                    <a:pt x="43370" y="187940"/>
                  </a:moveTo>
                  <a:lnTo>
                    <a:pt x="43370" y="187940"/>
                  </a:lnTo>
                  <a:cubicBezTo>
                    <a:pt x="44575" y="219263"/>
                    <a:pt x="46985" y="250563"/>
                    <a:pt x="46985" y="281910"/>
                  </a:cubicBezTo>
                  <a:cubicBezTo>
                    <a:pt x="46985" y="301223"/>
                    <a:pt x="45392" y="320530"/>
                    <a:pt x="43370" y="339737"/>
                  </a:cubicBezTo>
                  <a:cubicBezTo>
                    <a:pt x="42971" y="343526"/>
                    <a:pt x="42136" y="347605"/>
                    <a:pt x="39756" y="350580"/>
                  </a:cubicBezTo>
                  <a:cubicBezTo>
                    <a:pt x="37042" y="353972"/>
                    <a:pt x="32527" y="355399"/>
                    <a:pt x="28913" y="357808"/>
                  </a:cubicBezTo>
                  <a:cubicBezTo>
                    <a:pt x="19276" y="386723"/>
                    <a:pt x="33732" y="352989"/>
                    <a:pt x="14456" y="372265"/>
                  </a:cubicBezTo>
                  <a:cubicBezTo>
                    <a:pt x="11762" y="374959"/>
                    <a:pt x="12546" y="379700"/>
                    <a:pt x="10842" y="383108"/>
                  </a:cubicBezTo>
                  <a:cubicBezTo>
                    <a:pt x="-3171" y="411136"/>
                    <a:pt x="9085" y="377539"/>
                    <a:pt x="0" y="404793"/>
                  </a:cubicBezTo>
                  <a:cubicBezTo>
                    <a:pt x="808" y="411254"/>
                    <a:pt x="3486" y="448038"/>
                    <a:pt x="10842" y="455393"/>
                  </a:cubicBezTo>
                  <a:lnTo>
                    <a:pt x="18071" y="462621"/>
                  </a:lnTo>
                  <a:cubicBezTo>
                    <a:pt x="23243" y="478137"/>
                    <a:pt x="21313" y="483124"/>
                    <a:pt x="32528" y="491535"/>
                  </a:cubicBezTo>
                  <a:cubicBezTo>
                    <a:pt x="39478" y="496748"/>
                    <a:pt x="54213" y="505992"/>
                    <a:pt x="54213" y="505992"/>
                  </a:cubicBezTo>
                  <a:cubicBezTo>
                    <a:pt x="71079" y="504787"/>
                    <a:pt x="88192" y="505494"/>
                    <a:pt x="104812" y="502378"/>
                  </a:cubicBezTo>
                  <a:cubicBezTo>
                    <a:pt x="109626" y="501475"/>
                    <a:pt x="117145" y="486005"/>
                    <a:pt x="119269" y="484306"/>
                  </a:cubicBezTo>
                  <a:cubicBezTo>
                    <a:pt x="122244" y="481926"/>
                    <a:pt x="126498" y="481897"/>
                    <a:pt x="130112" y="480692"/>
                  </a:cubicBezTo>
                  <a:cubicBezTo>
                    <a:pt x="138418" y="455774"/>
                    <a:pt x="131952" y="464395"/>
                    <a:pt x="144569" y="451778"/>
                  </a:cubicBezTo>
                  <a:lnTo>
                    <a:pt x="155411" y="419250"/>
                  </a:lnTo>
                  <a:cubicBezTo>
                    <a:pt x="156616" y="415636"/>
                    <a:pt x="156913" y="411578"/>
                    <a:pt x="159026" y="408408"/>
                  </a:cubicBezTo>
                  <a:cubicBezTo>
                    <a:pt x="161435" y="404794"/>
                    <a:pt x="164312" y="401450"/>
                    <a:pt x="166254" y="397565"/>
                  </a:cubicBezTo>
                  <a:cubicBezTo>
                    <a:pt x="167958" y="394157"/>
                    <a:pt x="167654" y="389822"/>
                    <a:pt x="169868" y="386722"/>
                  </a:cubicBezTo>
                  <a:cubicBezTo>
                    <a:pt x="173829" y="381176"/>
                    <a:pt x="184325" y="372265"/>
                    <a:pt x="184325" y="372265"/>
                  </a:cubicBezTo>
                  <a:lnTo>
                    <a:pt x="195168" y="339737"/>
                  </a:lnTo>
                  <a:cubicBezTo>
                    <a:pt x="196373" y="336123"/>
                    <a:pt x="196669" y="332065"/>
                    <a:pt x="198782" y="328895"/>
                  </a:cubicBezTo>
                  <a:lnTo>
                    <a:pt x="206011" y="318052"/>
                  </a:lnTo>
                  <a:cubicBezTo>
                    <a:pt x="219189" y="278516"/>
                    <a:pt x="198174" y="338394"/>
                    <a:pt x="216853" y="296367"/>
                  </a:cubicBezTo>
                  <a:cubicBezTo>
                    <a:pt x="219948" y="289404"/>
                    <a:pt x="221672" y="281910"/>
                    <a:pt x="224082" y="274681"/>
                  </a:cubicBezTo>
                  <a:lnTo>
                    <a:pt x="227696" y="263838"/>
                  </a:lnTo>
                  <a:cubicBezTo>
                    <a:pt x="228901" y="260224"/>
                    <a:pt x="230563" y="256732"/>
                    <a:pt x="231310" y="252996"/>
                  </a:cubicBezTo>
                  <a:cubicBezTo>
                    <a:pt x="240154" y="208774"/>
                    <a:pt x="230201" y="254655"/>
                    <a:pt x="238539" y="224082"/>
                  </a:cubicBezTo>
                  <a:cubicBezTo>
                    <a:pt x="241153" y="214497"/>
                    <a:pt x="243358" y="204806"/>
                    <a:pt x="245767" y="195168"/>
                  </a:cubicBezTo>
                  <a:cubicBezTo>
                    <a:pt x="246972" y="190349"/>
                    <a:pt x="247810" y="185423"/>
                    <a:pt x="249381" y="180711"/>
                  </a:cubicBezTo>
                  <a:lnTo>
                    <a:pt x="267453" y="126498"/>
                  </a:lnTo>
                  <a:lnTo>
                    <a:pt x="271067" y="115655"/>
                  </a:lnTo>
                  <a:lnTo>
                    <a:pt x="274681" y="104812"/>
                  </a:lnTo>
                  <a:cubicBezTo>
                    <a:pt x="273476" y="80717"/>
                    <a:pt x="274187" y="56450"/>
                    <a:pt x="271067" y="32528"/>
                  </a:cubicBezTo>
                  <a:cubicBezTo>
                    <a:pt x="269804" y="22843"/>
                    <a:pt x="259078" y="19323"/>
                    <a:pt x="252996" y="14457"/>
                  </a:cubicBezTo>
                  <a:cubicBezTo>
                    <a:pt x="227254" y="-6137"/>
                    <a:pt x="268285" y="22239"/>
                    <a:pt x="234924" y="0"/>
                  </a:cubicBezTo>
                  <a:cubicBezTo>
                    <a:pt x="232515" y="3614"/>
                    <a:pt x="230409" y="7450"/>
                    <a:pt x="227696" y="10842"/>
                  </a:cubicBezTo>
                  <a:cubicBezTo>
                    <a:pt x="225567" y="13503"/>
                    <a:pt x="221992" y="15023"/>
                    <a:pt x="220468" y="18071"/>
                  </a:cubicBezTo>
                  <a:cubicBezTo>
                    <a:pt x="203856" y="51295"/>
                    <a:pt x="222341" y="30653"/>
                    <a:pt x="206011" y="46985"/>
                  </a:cubicBezTo>
                  <a:lnTo>
                    <a:pt x="198782" y="68670"/>
                  </a:lnTo>
                  <a:cubicBezTo>
                    <a:pt x="197577" y="72284"/>
                    <a:pt x="197862" y="76819"/>
                    <a:pt x="195168" y="79513"/>
                  </a:cubicBezTo>
                  <a:lnTo>
                    <a:pt x="187939" y="86741"/>
                  </a:lnTo>
                  <a:cubicBezTo>
                    <a:pt x="184441" y="97235"/>
                    <a:pt x="184739" y="99510"/>
                    <a:pt x="177097" y="108427"/>
                  </a:cubicBezTo>
                  <a:cubicBezTo>
                    <a:pt x="172662" y="113601"/>
                    <a:pt x="169323" y="121548"/>
                    <a:pt x="162640" y="122884"/>
                  </a:cubicBezTo>
                  <a:cubicBezTo>
                    <a:pt x="152322" y="124947"/>
                    <a:pt x="140320" y="127050"/>
                    <a:pt x="130112" y="130112"/>
                  </a:cubicBezTo>
                  <a:cubicBezTo>
                    <a:pt x="122814" y="132301"/>
                    <a:pt x="115655" y="134930"/>
                    <a:pt x="108426" y="137340"/>
                  </a:cubicBezTo>
                  <a:cubicBezTo>
                    <a:pt x="71976" y="149491"/>
                    <a:pt x="128526" y="130950"/>
                    <a:pt x="83127" y="144569"/>
                  </a:cubicBezTo>
                  <a:cubicBezTo>
                    <a:pt x="56492" y="152559"/>
                    <a:pt x="49996" y="180712"/>
                    <a:pt x="43370" y="187940"/>
                  </a:cubicBezTo>
                  <a:close/>
                </a:path>
              </a:pathLst>
            </a:cu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93E0B79A-F7DD-FC2B-BB56-BD90D13FD2CD}"/>
              </a:ext>
            </a:extLst>
          </p:cNvPr>
          <p:cNvSpPr/>
          <p:nvPr/>
        </p:nvSpPr>
        <p:spPr>
          <a:xfrm>
            <a:off x="217373" y="5698646"/>
            <a:ext cx="3225338" cy="95410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0000"/>
                </a:solidFill>
                <a:effectLst/>
                <a:latin typeface="Helvetica" pitchFamily="2" charset="0"/>
              </a:rPr>
              <a:t>The structured</a:t>
            </a:r>
            <a:endParaRPr lang="en-US" sz="2800" dirty="0">
              <a:solidFill>
                <a:srgbClr val="000000"/>
              </a:solidFill>
              <a:effectLst/>
              <a:latin typeface="Helvetica" pitchFamily="2" charset="0"/>
            </a:endParaRPr>
          </a:p>
          <a:p>
            <a:r>
              <a:rPr lang="en-US" sz="2800" b="1" dirty="0">
                <a:solidFill>
                  <a:srgbClr val="000000"/>
                </a:solidFill>
                <a:effectLst/>
                <a:latin typeface="Helvetica" pitchFamily="2" charset="0"/>
              </a:rPr>
              <a:t>population model</a:t>
            </a:r>
            <a:endParaRPr lang="en-US" sz="2800" dirty="0">
              <a:solidFill>
                <a:srgbClr val="000000"/>
              </a:solidFill>
              <a:effectLst/>
              <a:latin typeface="Helvetica" pitchFamily="2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9DAD2B2-F852-9F93-E03E-B8D153EC234F}"/>
              </a:ext>
            </a:extLst>
          </p:cNvPr>
          <p:cNvSpPr/>
          <p:nvPr/>
        </p:nvSpPr>
        <p:spPr>
          <a:xfrm>
            <a:off x="1484636" y="2873582"/>
            <a:ext cx="1068005" cy="1110836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Babies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47A02EA-D2AD-DB6A-CE96-F576A54B9975}"/>
              </a:ext>
            </a:extLst>
          </p:cNvPr>
          <p:cNvSpPr/>
          <p:nvPr/>
        </p:nvSpPr>
        <p:spPr>
          <a:xfrm>
            <a:off x="3442711" y="2873582"/>
            <a:ext cx="1068005" cy="1110836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Adults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C464C14-616C-40D8-3B14-815DBA68D065}"/>
              </a:ext>
            </a:extLst>
          </p:cNvPr>
          <p:cNvCxnSpPr>
            <a:cxnSpLocks/>
          </p:cNvCxnSpPr>
          <p:nvPr/>
        </p:nvCxnSpPr>
        <p:spPr>
          <a:xfrm>
            <a:off x="2677837" y="3429000"/>
            <a:ext cx="63568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1CBEAFA-82C6-843D-E01F-234FF7C42D63}"/>
              </a:ext>
            </a:extLst>
          </p:cNvPr>
          <p:cNvCxnSpPr>
            <a:cxnSpLocks/>
          </p:cNvCxnSpPr>
          <p:nvPr/>
        </p:nvCxnSpPr>
        <p:spPr>
          <a:xfrm>
            <a:off x="2018638" y="4054766"/>
            <a:ext cx="0" cy="45455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urved Connector 24">
            <a:extLst>
              <a:ext uri="{FF2B5EF4-FFF2-40B4-BE49-F238E27FC236}">
                <a16:creationId xmlns:a16="http://schemas.microsoft.com/office/drawing/2014/main" id="{0F17E571-1E2A-8DD1-9162-DC9E6BF44DC3}"/>
              </a:ext>
            </a:extLst>
          </p:cNvPr>
          <p:cNvCxnSpPr>
            <a:cxnSpLocks/>
            <a:stCxn id="22" idx="0"/>
            <a:endCxn id="18" idx="0"/>
          </p:cNvCxnSpPr>
          <p:nvPr/>
        </p:nvCxnSpPr>
        <p:spPr>
          <a:xfrm rot="16200000" flipV="1">
            <a:off x="2997677" y="1894544"/>
            <a:ext cx="12700" cy="1958075"/>
          </a:xfrm>
          <a:prstGeom prst="curvedConnector3">
            <a:avLst>
              <a:gd name="adj1" fmla="val 4251047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9946D71-DDC7-F705-C06F-B974D42B9E6A}"/>
              </a:ext>
            </a:extLst>
          </p:cNvPr>
          <p:cNvCxnSpPr>
            <a:cxnSpLocks/>
          </p:cNvCxnSpPr>
          <p:nvPr/>
        </p:nvCxnSpPr>
        <p:spPr>
          <a:xfrm>
            <a:off x="3976713" y="4050464"/>
            <a:ext cx="0" cy="45455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79851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F02E913-B0C4-60C0-7132-F312D14CFBF0}"/>
              </a:ext>
            </a:extLst>
          </p:cNvPr>
          <p:cNvSpPr/>
          <p:nvPr/>
        </p:nvSpPr>
        <p:spPr>
          <a:xfrm>
            <a:off x="7003851" y="120607"/>
            <a:ext cx="5311833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effectLst/>
                <a:latin typeface="Helvetica Light" panose="020B0403020202020204" pitchFamily="34" charset="0"/>
              </a:rPr>
              <a:t>1. Populations are divided into compartments</a:t>
            </a:r>
          </a:p>
          <a:p>
            <a:pPr algn="ctr"/>
            <a:r>
              <a:rPr lang="en-US" dirty="0">
                <a:effectLst/>
                <a:latin typeface="Helvetica Light" panose="020B0403020202020204" pitchFamily="34" charset="0"/>
              </a:rPr>
              <a:t>2.</a:t>
            </a:r>
            <a:r>
              <a:rPr lang="en-US" dirty="0">
                <a:latin typeface="Helvetica Light" panose="020B0403020202020204" pitchFamily="34" charset="0"/>
              </a:rPr>
              <a:t> Individuals within a compartment are homogenously mixed</a:t>
            </a:r>
            <a:r>
              <a:rPr lang="en-US" dirty="0">
                <a:effectLst/>
                <a:latin typeface="Helvetica Light" panose="020B0403020202020204" pitchFamily="34" charset="0"/>
              </a:rPr>
              <a:t> </a:t>
            </a:r>
          </a:p>
          <a:p>
            <a:pPr algn="ctr"/>
            <a:r>
              <a:rPr lang="en-US" b="1" dirty="0">
                <a:solidFill>
                  <a:srgbClr val="C00000"/>
                </a:solidFill>
                <a:latin typeface="Helvetica Light" panose="020B0403020202020204" pitchFamily="34" charset="0"/>
              </a:rPr>
              <a:t>3. </a:t>
            </a:r>
            <a:r>
              <a:rPr lang="en-US" b="1" dirty="0">
                <a:solidFill>
                  <a:srgbClr val="C00000"/>
                </a:solidFill>
                <a:effectLst/>
                <a:latin typeface="Helvetica Light" panose="020B0403020202020204" pitchFamily="34" charset="0"/>
              </a:rPr>
              <a:t>Compartments and transition rates are </a:t>
            </a:r>
          </a:p>
          <a:p>
            <a:pPr algn="ctr"/>
            <a:r>
              <a:rPr lang="en-US" b="1" dirty="0">
                <a:solidFill>
                  <a:srgbClr val="C00000"/>
                </a:solidFill>
                <a:effectLst/>
                <a:latin typeface="Helvetica Light" panose="020B0403020202020204" pitchFamily="34" charset="0"/>
              </a:rPr>
              <a:t>determined by biological systems</a:t>
            </a:r>
          </a:p>
          <a:p>
            <a:pPr algn="ctr"/>
            <a:r>
              <a:rPr lang="en-US" dirty="0">
                <a:effectLst/>
                <a:latin typeface="Helvetica Light" panose="020B0403020202020204" pitchFamily="34" charset="0"/>
              </a:rPr>
              <a:t>4. Rates of transferring between compartments </a:t>
            </a:r>
          </a:p>
          <a:p>
            <a:pPr algn="ctr"/>
            <a:r>
              <a:rPr lang="en-US" dirty="0">
                <a:effectLst/>
                <a:latin typeface="Helvetica Light" panose="020B0403020202020204" pitchFamily="34" charset="0"/>
              </a:rPr>
              <a:t>are expressed mathematically 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247E1F4-C226-FC66-F1B5-3134D4AE7979}"/>
              </a:ext>
            </a:extLst>
          </p:cNvPr>
          <p:cNvGrpSpPr/>
          <p:nvPr/>
        </p:nvGrpSpPr>
        <p:grpSpPr>
          <a:xfrm>
            <a:off x="7141166" y="2396450"/>
            <a:ext cx="2723745" cy="2705673"/>
            <a:chOff x="1122122" y="2071419"/>
            <a:chExt cx="2890433" cy="3011819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59F58861-8B3F-4454-4259-D48A5622A0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8092" t="11035" r="10983"/>
            <a:stretch/>
          </p:blipFill>
          <p:spPr>
            <a:xfrm>
              <a:off x="1122122" y="2071419"/>
              <a:ext cx="2890433" cy="3011819"/>
            </a:xfrm>
            <a:prstGeom prst="rect">
              <a:avLst/>
            </a:prstGeom>
          </p:spPr>
        </p:pic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0AA6E91A-06BC-7142-3488-EFBFB4B98D1C}"/>
                </a:ext>
              </a:extLst>
            </p:cNvPr>
            <p:cNvSpPr/>
            <p:nvPr/>
          </p:nvSpPr>
          <p:spPr>
            <a:xfrm>
              <a:off x="3459304" y="3968424"/>
              <a:ext cx="274681" cy="505992"/>
            </a:xfrm>
            <a:custGeom>
              <a:avLst/>
              <a:gdLst>
                <a:gd name="connsiteX0" fmla="*/ 43370 w 274681"/>
                <a:gd name="connsiteY0" fmla="*/ 187940 h 505992"/>
                <a:gd name="connsiteX1" fmla="*/ 43370 w 274681"/>
                <a:gd name="connsiteY1" fmla="*/ 187940 h 505992"/>
                <a:gd name="connsiteX2" fmla="*/ 46985 w 274681"/>
                <a:gd name="connsiteY2" fmla="*/ 281910 h 505992"/>
                <a:gd name="connsiteX3" fmla="*/ 43370 w 274681"/>
                <a:gd name="connsiteY3" fmla="*/ 339737 h 505992"/>
                <a:gd name="connsiteX4" fmla="*/ 39756 w 274681"/>
                <a:gd name="connsiteY4" fmla="*/ 350580 h 505992"/>
                <a:gd name="connsiteX5" fmla="*/ 28913 w 274681"/>
                <a:gd name="connsiteY5" fmla="*/ 357808 h 505992"/>
                <a:gd name="connsiteX6" fmla="*/ 14456 w 274681"/>
                <a:gd name="connsiteY6" fmla="*/ 372265 h 505992"/>
                <a:gd name="connsiteX7" fmla="*/ 10842 w 274681"/>
                <a:gd name="connsiteY7" fmla="*/ 383108 h 505992"/>
                <a:gd name="connsiteX8" fmla="*/ 0 w 274681"/>
                <a:gd name="connsiteY8" fmla="*/ 404793 h 505992"/>
                <a:gd name="connsiteX9" fmla="*/ 10842 w 274681"/>
                <a:gd name="connsiteY9" fmla="*/ 455393 h 505992"/>
                <a:gd name="connsiteX10" fmla="*/ 18071 w 274681"/>
                <a:gd name="connsiteY10" fmla="*/ 462621 h 505992"/>
                <a:gd name="connsiteX11" fmla="*/ 32528 w 274681"/>
                <a:gd name="connsiteY11" fmla="*/ 491535 h 505992"/>
                <a:gd name="connsiteX12" fmla="*/ 54213 w 274681"/>
                <a:gd name="connsiteY12" fmla="*/ 505992 h 505992"/>
                <a:gd name="connsiteX13" fmla="*/ 104812 w 274681"/>
                <a:gd name="connsiteY13" fmla="*/ 502378 h 505992"/>
                <a:gd name="connsiteX14" fmla="*/ 119269 w 274681"/>
                <a:gd name="connsiteY14" fmla="*/ 484306 h 505992"/>
                <a:gd name="connsiteX15" fmla="*/ 130112 w 274681"/>
                <a:gd name="connsiteY15" fmla="*/ 480692 h 505992"/>
                <a:gd name="connsiteX16" fmla="*/ 144569 w 274681"/>
                <a:gd name="connsiteY16" fmla="*/ 451778 h 505992"/>
                <a:gd name="connsiteX17" fmla="*/ 155411 w 274681"/>
                <a:gd name="connsiteY17" fmla="*/ 419250 h 505992"/>
                <a:gd name="connsiteX18" fmla="*/ 159026 w 274681"/>
                <a:gd name="connsiteY18" fmla="*/ 408408 h 505992"/>
                <a:gd name="connsiteX19" fmla="*/ 166254 w 274681"/>
                <a:gd name="connsiteY19" fmla="*/ 397565 h 505992"/>
                <a:gd name="connsiteX20" fmla="*/ 169868 w 274681"/>
                <a:gd name="connsiteY20" fmla="*/ 386722 h 505992"/>
                <a:gd name="connsiteX21" fmla="*/ 184325 w 274681"/>
                <a:gd name="connsiteY21" fmla="*/ 372265 h 505992"/>
                <a:gd name="connsiteX22" fmla="*/ 195168 w 274681"/>
                <a:gd name="connsiteY22" fmla="*/ 339737 h 505992"/>
                <a:gd name="connsiteX23" fmla="*/ 198782 w 274681"/>
                <a:gd name="connsiteY23" fmla="*/ 328895 h 505992"/>
                <a:gd name="connsiteX24" fmla="*/ 206011 w 274681"/>
                <a:gd name="connsiteY24" fmla="*/ 318052 h 505992"/>
                <a:gd name="connsiteX25" fmla="*/ 216853 w 274681"/>
                <a:gd name="connsiteY25" fmla="*/ 296367 h 505992"/>
                <a:gd name="connsiteX26" fmla="*/ 224082 w 274681"/>
                <a:gd name="connsiteY26" fmla="*/ 274681 h 505992"/>
                <a:gd name="connsiteX27" fmla="*/ 227696 w 274681"/>
                <a:gd name="connsiteY27" fmla="*/ 263838 h 505992"/>
                <a:gd name="connsiteX28" fmla="*/ 231310 w 274681"/>
                <a:gd name="connsiteY28" fmla="*/ 252996 h 505992"/>
                <a:gd name="connsiteX29" fmla="*/ 238539 w 274681"/>
                <a:gd name="connsiteY29" fmla="*/ 224082 h 505992"/>
                <a:gd name="connsiteX30" fmla="*/ 245767 w 274681"/>
                <a:gd name="connsiteY30" fmla="*/ 195168 h 505992"/>
                <a:gd name="connsiteX31" fmla="*/ 249381 w 274681"/>
                <a:gd name="connsiteY31" fmla="*/ 180711 h 505992"/>
                <a:gd name="connsiteX32" fmla="*/ 267453 w 274681"/>
                <a:gd name="connsiteY32" fmla="*/ 126498 h 505992"/>
                <a:gd name="connsiteX33" fmla="*/ 271067 w 274681"/>
                <a:gd name="connsiteY33" fmla="*/ 115655 h 505992"/>
                <a:gd name="connsiteX34" fmla="*/ 274681 w 274681"/>
                <a:gd name="connsiteY34" fmla="*/ 104812 h 505992"/>
                <a:gd name="connsiteX35" fmla="*/ 271067 w 274681"/>
                <a:gd name="connsiteY35" fmla="*/ 32528 h 505992"/>
                <a:gd name="connsiteX36" fmla="*/ 252996 w 274681"/>
                <a:gd name="connsiteY36" fmla="*/ 14457 h 505992"/>
                <a:gd name="connsiteX37" fmla="*/ 234924 w 274681"/>
                <a:gd name="connsiteY37" fmla="*/ 0 h 505992"/>
                <a:gd name="connsiteX38" fmla="*/ 227696 w 274681"/>
                <a:gd name="connsiteY38" fmla="*/ 10842 h 505992"/>
                <a:gd name="connsiteX39" fmla="*/ 220468 w 274681"/>
                <a:gd name="connsiteY39" fmla="*/ 18071 h 505992"/>
                <a:gd name="connsiteX40" fmla="*/ 206011 w 274681"/>
                <a:gd name="connsiteY40" fmla="*/ 46985 h 505992"/>
                <a:gd name="connsiteX41" fmla="*/ 198782 w 274681"/>
                <a:gd name="connsiteY41" fmla="*/ 68670 h 505992"/>
                <a:gd name="connsiteX42" fmla="*/ 195168 w 274681"/>
                <a:gd name="connsiteY42" fmla="*/ 79513 h 505992"/>
                <a:gd name="connsiteX43" fmla="*/ 187939 w 274681"/>
                <a:gd name="connsiteY43" fmla="*/ 86741 h 505992"/>
                <a:gd name="connsiteX44" fmla="*/ 177097 w 274681"/>
                <a:gd name="connsiteY44" fmla="*/ 108427 h 505992"/>
                <a:gd name="connsiteX45" fmla="*/ 162640 w 274681"/>
                <a:gd name="connsiteY45" fmla="*/ 122884 h 505992"/>
                <a:gd name="connsiteX46" fmla="*/ 130112 w 274681"/>
                <a:gd name="connsiteY46" fmla="*/ 130112 h 505992"/>
                <a:gd name="connsiteX47" fmla="*/ 108426 w 274681"/>
                <a:gd name="connsiteY47" fmla="*/ 137340 h 505992"/>
                <a:gd name="connsiteX48" fmla="*/ 83127 w 274681"/>
                <a:gd name="connsiteY48" fmla="*/ 144569 h 505992"/>
                <a:gd name="connsiteX49" fmla="*/ 43370 w 274681"/>
                <a:gd name="connsiteY49" fmla="*/ 187940 h 505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274681" h="505992">
                  <a:moveTo>
                    <a:pt x="43370" y="187940"/>
                  </a:moveTo>
                  <a:lnTo>
                    <a:pt x="43370" y="187940"/>
                  </a:lnTo>
                  <a:cubicBezTo>
                    <a:pt x="44575" y="219263"/>
                    <a:pt x="46985" y="250563"/>
                    <a:pt x="46985" y="281910"/>
                  </a:cubicBezTo>
                  <a:cubicBezTo>
                    <a:pt x="46985" y="301223"/>
                    <a:pt x="45392" y="320530"/>
                    <a:pt x="43370" y="339737"/>
                  </a:cubicBezTo>
                  <a:cubicBezTo>
                    <a:pt x="42971" y="343526"/>
                    <a:pt x="42136" y="347605"/>
                    <a:pt x="39756" y="350580"/>
                  </a:cubicBezTo>
                  <a:cubicBezTo>
                    <a:pt x="37042" y="353972"/>
                    <a:pt x="32527" y="355399"/>
                    <a:pt x="28913" y="357808"/>
                  </a:cubicBezTo>
                  <a:cubicBezTo>
                    <a:pt x="19276" y="386723"/>
                    <a:pt x="33732" y="352989"/>
                    <a:pt x="14456" y="372265"/>
                  </a:cubicBezTo>
                  <a:cubicBezTo>
                    <a:pt x="11762" y="374959"/>
                    <a:pt x="12546" y="379700"/>
                    <a:pt x="10842" y="383108"/>
                  </a:cubicBezTo>
                  <a:cubicBezTo>
                    <a:pt x="-3171" y="411136"/>
                    <a:pt x="9085" y="377539"/>
                    <a:pt x="0" y="404793"/>
                  </a:cubicBezTo>
                  <a:cubicBezTo>
                    <a:pt x="808" y="411254"/>
                    <a:pt x="3486" y="448038"/>
                    <a:pt x="10842" y="455393"/>
                  </a:cubicBezTo>
                  <a:lnTo>
                    <a:pt x="18071" y="462621"/>
                  </a:lnTo>
                  <a:cubicBezTo>
                    <a:pt x="23243" y="478137"/>
                    <a:pt x="21313" y="483124"/>
                    <a:pt x="32528" y="491535"/>
                  </a:cubicBezTo>
                  <a:cubicBezTo>
                    <a:pt x="39478" y="496748"/>
                    <a:pt x="54213" y="505992"/>
                    <a:pt x="54213" y="505992"/>
                  </a:cubicBezTo>
                  <a:cubicBezTo>
                    <a:pt x="71079" y="504787"/>
                    <a:pt x="88192" y="505494"/>
                    <a:pt x="104812" y="502378"/>
                  </a:cubicBezTo>
                  <a:cubicBezTo>
                    <a:pt x="109626" y="501475"/>
                    <a:pt x="117145" y="486005"/>
                    <a:pt x="119269" y="484306"/>
                  </a:cubicBezTo>
                  <a:cubicBezTo>
                    <a:pt x="122244" y="481926"/>
                    <a:pt x="126498" y="481897"/>
                    <a:pt x="130112" y="480692"/>
                  </a:cubicBezTo>
                  <a:cubicBezTo>
                    <a:pt x="138418" y="455774"/>
                    <a:pt x="131952" y="464395"/>
                    <a:pt x="144569" y="451778"/>
                  </a:cubicBezTo>
                  <a:lnTo>
                    <a:pt x="155411" y="419250"/>
                  </a:lnTo>
                  <a:cubicBezTo>
                    <a:pt x="156616" y="415636"/>
                    <a:pt x="156913" y="411578"/>
                    <a:pt x="159026" y="408408"/>
                  </a:cubicBezTo>
                  <a:cubicBezTo>
                    <a:pt x="161435" y="404794"/>
                    <a:pt x="164312" y="401450"/>
                    <a:pt x="166254" y="397565"/>
                  </a:cubicBezTo>
                  <a:cubicBezTo>
                    <a:pt x="167958" y="394157"/>
                    <a:pt x="167654" y="389822"/>
                    <a:pt x="169868" y="386722"/>
                  </a:cubicBezTo>
                  <a:cubicBezTo>
                    <a:pt x="173829" y="381176"/>
                    <a:pt x="184325" y="372265"/>
                    <a:pt x="184325" y="372265"/>
                  </a:cubicBezTo>
                  <a:lnTo>
                    <a:pt x="195168" y="339737"/>
                  </a:lnTo>
                  <a:cubicBezTo>
                    <a:pt x="196373" y="336123"/>
                    <a:pt x="196669" y="332065"/>
                    <a:pt x="198782" y="328895"/>
                  </a:cubicBezTo>
                  <a:lnTo>
                    <a:pt x="206011" y="318052"/>
                  </a:lnTo>
                  <a:cubicBezTo>
                    <a:pt x="219189" y="278516"/>
                    <a:pt x="198174" y="338394"/>
                    <a:pt x="216853" y="296367"/>
                  </a:cubicBezTo>
                  <a:cubicBezTo>
                    <a:pt x="219948" y="289404"/>
                    <a:pt x="221672" y="281910"/>
                    <a:pt x="224082" y="274681"/>
                  </a:cubicBezTo>
                  <a:lnTo>
                    <a:pt x="227696" y="263838"/>
                  </a:lnTo>
                  <a:cubicBezTo>
                    <a:pt x="228901" y="260224"/>
                    <a:pt x="230563" y="256732"/>
                    <a:pt x="231310" y="252996"/>
                  </a:cubicBezTo>
                  <a:cubicBezTo>
                    <a:pt x="240154" y="208774"/>
                    <a:pt x="230201" y="254655"/>
                    <a:pt x="238539" y="224082"/>
                  </a:cubicBezTo>
                  <a:cubicBezTo>
                    <a:pt x="241153" y="214497"/>
                    <a:pt x="243358" y="204806"/>
                    <a:pt x="245767" y="195168"/>
                  </a:cubicBezTo>
                  <a:cubicBezTo>
                    <a:pt x="246972" y="190349"/>
                    <a:pt x="247810" y="185423"/>
                    <a:pt x="249381" y="180711"/>
                  </a:cubicBezTo>
                  <a:lnTo>
                    <a:pt x="267453" y="126498"/>
                  </a:lnTo>
                  <a:lnTo>
                    <a:pt x="271067" y="115655"/>
                  </a:lnTo>
                  <a:lnTo>
                    <a:pt x="274681" y="104812"/>
                  </a:lnTo>
                  <a:cubicBezTo>
                    <a:pt x="273476" y="80717"/>
                    <a:pt x="274187" y="56450"/>
                    <a:pt x="271067" y="32528"/>
                  </a:cubicBezTo>
                  <a:cubicBezTo>
                    <a:pt x="269804" y="22843"/>
                    <a:pt x="259078" y="19323"/>
                    <a:pt x="252996" y="14457"/>
                  </a:cubicBezTo>
                  <a:cubicBezTo>
                    <a:pt x="227254" y="-6137"/>
                    <a:pt x="268285" y="22239"/>
                    <a:pt x="234924" y="0"/>
                  </a:cubicBezTo>
                  <a:cubicBezTo>
                    <a:pt x="232515" y="3614"/>
                    <a:pt x="230409" y="7450"/>
                    <a:pt x="227696" y="10842"/>
                  </a:cubicBezTo>
                  <a:cubicBezTo>
                    <a:pt x="225567" y="13503"/>
                    <a:pt x="221992" y="15023"/>
                    <a:pt x="220468" y="18071"/>
                  </a:cubicBezTo>
                  <a:cubicBezTo>
                    <a:pt x="203856" y="51295"/>
                    <a:pt x="222341" y="30653"/>
                    <a:pt x="206011" y="46985"/>
                  </a:cubicBezTo>
                  <a:lnTo>
                    <a:pt x="198782" y="68670"/>
                  </a:lnTo>
                  <a:cubicBezTo>
                    <a:pt x="197577" y="72284"/>
                    <a:pt x="197862" y="76819"/>
                    <a:pt x="195168" y="79513"/>
                  </a:cubicBezTo>
                  <a:lnTo>
                    <a:pt x="187939" y="86741"/>
                  </a:lnTo>
                  <a:cubicBezTo>
                    <a:pt x="184441" y="97235"/>
                    <a:pt x="184739" y="99510"/>
                    <a:pt x="177097" y="108427"/>
                  </a:cubicBezTo>
                  <a:cubicBezTo>
                    <a:pt x="172662" y="113601"/>
                    <a:pt x="169323" y="121548"/>
                    <a:pt x="162640" y="122884"/>
                  </a:cubicBezTo>
                  <a:cubicBezTo>
                    <a:pt x="152322" y="124947"/>
                    <a:pt x="140320" y="127050"/>
                    <a:pt x="130112" y="130112"/>
                  </a:cubicBezTo>
                  <a:cubicBezTo>
                    <a:pt x="122814" y="132301"/>
                    <a:pt x="115655" y="134930"/>
                    <a:pt x="108426" y="137340"/>
                  </a:cubicBezTo>
                  <a:cubicBezTo>
                    <a:pt x="71976" y="149491"/>
                    <a:pt x="128526" y="130950"/>
                    <a:pt x="83127" y="144569"/>
                  </a:cubicBezTo>
                  <a:cubicBezTo>
                    <a:pt x="56492" y="152559"/>
                    <a:pt x="49996" y="180712"/>
                    <a:pt x="43370" y="187940"/>
                  </a:cubicBezTo>
                  <a:close/>
                </a:path>
              </a:pathLst>
            </a:cu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62BD3F7D-F421-A0E9-7474-CDB88FE5CD0E}"/>
              </a:ext>
            </a:extLst>
          </p:cNvPr>
          <p:cNvSpPr/>
          <p:nvPr/>
        </p:nvSpPr>
        <p:spPr>
          <a:xfrm>
            <a:off x="1484636" y="2873582"/>
            <a:ext cx="1068005" cy="1110836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Babies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2E3C0ED-556F-F48E-0B41-72AB5DCCDF66}"/>
              </a:ext>
            </a:extLst>
          </p:cNvPr>
          <p:cNvSpPr/>
          <p:nvPr/>
        </p:nvSpPr>
        <p:spPr>
          <a:xfrm>
            <a:off x="3442711" y="2873582"/>
            <a:ext cx="1068005" cy="1110836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Adults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A6AB532-7722-82DA-E192-FC3586DAE9F7}"/>
              </a:ext>
            </a:extLst>
          </p:cNvPr>
          <p:cNvCxnSpPr>
            <a:cxnSpLocks/>
          </p:cNvCxnSpPr>
          <p:nvPr/>
        </p:nvCxnSpPr>
        <p:spPr>
          <a:xfrm>
            <a:off x="2677837" y="3429000"/>
            <a:ext cx="63568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1E0D723-9AB7-6C99-22CE-FF5A17E2785D}"/>
              </a:ext>
            </a:extLst>
          </p:cNvPr>
          <p:cNvCxnSpPr>
            <a:cxnSpLocks/>
          </p:cNvCxnSpPr>
          <p:nvPr/>
        </p:nvCxnSpPr>
        <p:spPr>
          <a:xfrm>
            <a:off x="2018638" y="4054766"/>
            <a:ext cx="0" cy="45455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urved Connector 30">
            <a:extLst>
              <a:ext uri="{FF2B5EF4-FFF2-40B4-BE49-F238E27FC236}">
                <a16:creationId xmlns:a16="http://schemas.microsoft.com/office/drawing/2014/main" id="{6445DAB9-D8AE-940D-967C-04177EF5B774}"/>
              </a:ext>
            </a:extLst>
          </p:cNvPr>
          <p:cNvCxnSpPr>
            <a:cxnSpLocks/>
            <a:stCxn id="28" idx="0"/>
            <a:endCxn id="27" idx="0"/>
          </p:cNvCxnSpPr>
          <p:nvPr/>
        </p:nvCxnSpPr>
        <p:spPr>
          <a:xfrm rot="16200000" flipV="1">
            <a:off x="2997677" y="1894544"/>
            <a:ext cx="12700" cy="1958075"/>
          </a:xfrm>
          <a:prstGeom prst="curvedConnector3">
            <a:avLst>
              <a:gd name="adj1" fmla="val 4251047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9AAE402-FE9F-697E-784E-7DCFCD50F9D1}"/>
              </a:ext>
            </a:extLst>
          </p:cNvPr>
          <p:cNvCxnSpPr>
            <a:cxnSpLocks/>
          </p:cNvCxnSpPr>
          <p:nvPr/>
        </p:nvCxnSpPr>
        <p:spPr>
          <a:xfrm>
            <a:off x="3976713" y="4050464"/>
            <a:ext cx="0" cy="45455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D19DAFF9-CD57-A6FD-AAE3-8B164ED87A88}"/>
              </a:ext>
            </a:extLst>
          </p:cNvPr>
          <p:cNvSpPr/>
          <p:nvPr/>
        </p:nvSpPr>
        <p:spPr>
          <a:xfrm>
            <a:off x="2722315" y="1980899"/>
            <a:ext cx="7423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births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FE9BFF1-2F3F-45B7-2540-8600D1C8D8A0}"/>
              </a:ext>
            </a:extLst>
          </p:cNvPr>
          <p:cNvSpPr/>
          <p:nvPr/>
        </p:nvSpPr>
        <p:spPr>
          <a:xfrm>
            <a:off x="2683383" y="3001563"/>
            <a:ext cx="6447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a</a:t>
            </a:r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ging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508AF08-C226-2E5C-0A52-A6CBFAAAC93C}"/>
              </a:ext>
            </a:extLst>
          </p:cNvPr>
          <p:cNvSpPr/>
          <p:nvPr/>
        </p:nvSpPr>
        <p:spPr>
          <a:xfrm>
            <a:off x="2084912" y="4100628"/>
            <a:ext cx="7906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deaths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C00C8A4-164F-4BA4-76B3-AAB60F2525BA}"/>
              </a:ext>
            </a:extLst>
          </p:cNvPr>
          <p:cNvSpPr/>
          <p:nvPr/>
        </p:nvSpPr>
        <p:spPr>
          <a:xfrm>
            <a:off x="4013996" y="4100628"/>
            <a:ext cx="7906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deaths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989F9D5-F1A2-2DA8-F0AE-37D0D16B25D4}"/>
              </a:ext>
            </a:extLst>
          </p:cNvPr>
          <p:cNvSpPr/>
          <p:nvPr/>
        </p:nvSpPr>
        <p:spPr>
          <a:xfrm>
            <a:off x="217373" y="5698646"/>
            <a:ext cx="3225338" cy="95410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0000"/>
                </a:solidFill>
                <a:effectLst/>
                <a:latin typeface="Helvetica" pitchFamily="2" charset="0"/>
              </a:rPr>
              <a:t>The structured</a:t>
            </a:r>
            <a:endParaRPr lang="en-US" sz="2800" dirty="0">
              <a:solidFill>
                <a:srgbClr val="000000"/>
              </a:solidFill>
              <a:effectLst/>
              <a:latin typeface="Helvetica" pitchFamily="2" charset="0"/>
            </a:endParaRPr>
          </a:p>
          <a:p>
            <a:r>
              <a:rPr lang="en-US" sz="2800" b="1" dirty="0">
                <a:solidFill>
                  <a:srgbClr val="000000"/>
                </a:solidFill>
                <a:effectLst/>
                <a:latin typeface="Helvetica" pitchFamily="2" charset="0"/>
              </a:rPr>
              <a:t>population model</a:t>
            </a:r>
            <a:endParaRPr lang="en-US" sz="2800" dirty="0">
              <a:solidFill>
                <a:srgbClr val="000000"/>
              </a:solidFill>
              <a:effectLst/>
              <a:latin typeface="Helvetica" pitchFamily="2" charset="0"/>
            </a:endParaRPr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2C614796-9004-0A36-A215-6858C8DEA0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632643" cy="1325563"/>
          </a:xfrm>
        </p:spPr>
        <p:txBody>
          <a:bodyPr>
            <a:normAutofit/>
          </a:bodyPr>
          <a:lstStyle/>
          <a:p>
            <a:r>
              <a:rPr lang="en-US" dirty="0"/>
              <a:t>Modeling demographic complexity</a:t>
            </a:r>
          </a:p>
        </p:txBody>
      </p:sp>
    </p:spTree>
    <p:extLst>
      <p:ext uri="{BB962C8B-B14F-4D97-AF65-F5344CB8AC3E}">
        <p14:creationId xmlns:p14="http://schemas.microsoft.com/office/powerpoint/2010/main" val="117797585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F02E913-B0C4-60C0-7132-F312D14CFBF0}"/>
              </a:ext>
            </a:extLst>
          </p:cNvPr>
          <p:cNvSpPr/>
          <p:nvPr/>
        </p:nvSpPr>
        <p:spPr>
          <a:xfrm>
            <a:off x="7003851" y="120607"/>
            <a:ext cx="5311833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effectLst/>
                <a:latin typeface="Helvetica Light" panose="020B0403020202020204" pitchFamily="34" charset="0"/>
              </a:rPr>
              <a:t>1. Populations are divided into compartments</a:t>
            </a:r>
          </a:p>
          <a:p>
            <a:pPr algn="ctr"/>
            <a:r>
              <a:rPr lang="en-US" dirty="0">
                <a:effectLst/>
                <a:latin typeface="Helvetica Light" panose="020B0403020202020204" pitchFamily="34" charset="0"/>
              </a:rPr>
              <a:t>2.</a:t>
            </a:r>
            <a:r>
              <a:rPr lang="en-US" dirty="0">
                <a:latin typeface="Helvetica Light" panose="020B0403020202020204" pitchFamily="34" charset="0"/>
              </a:rPr>
              <a:t> Individuals within a compartment are homogenously mixed</a:t>
            </a:r>
            <a:r>
              <a:rPr lang="en-US" dirty="0">
                <a:effectLst/>
                <a:latin typeface="Helvetica Light" panose="020B0403020202020204" pitchFamily="34" charset="0"/>
              </a:rPr>
              <a:t> </a:t>
            </a:r>
          </a:p>
          <a:p>
            <a:pPr algn="ctr"/>
            <a:r>
              <a:rPr lang="en-US" dirty="0">
                <a:latin typeface="Helvetica Light" panose="020B0403020202020204" pitchFamily="34" charset="0"/>
              </a:rPr>
              <a:t>3. </a:t>
            </a:r>
            <a:r>
              <a:rPr lang="en-US" dirty="0">
                <a:effectLst/>
                <a:latin typeface="Helvetica Light" panose="020B0403020202020204" pitchFamily="34" charset="0"/>
              </a:rPr>
              <a:t>Compartments and transition rates are </a:t>
            </a:r>
          </a:p>
          <a:p>
            <a:pPr algn="ctr"/>
            <a:r>
              <a:rPr lang="en-US" dirty="0">
                <a:effectLst/>
                <a:latin typeface="Helvetica Light" panose="020B0403020202020204" pitchFamily="34" charset="0"/>
              </a:rPr>
              <a:t>determined by biological systems</a:t>
            </a:r>
          </a:p>
          <a:p>
            <a:pPr algn="ctr"/>
            <a:r>
              <a:rPr lang="en-US" b="1" dirty="0">
                <a:solidFill>
                  <a:srgbClr val="C00000"/>
                </a:solidFill>
                <a:effectLst/>
                <a:latin typeface="Helvetica Light" panose="020B0403020202020204" pitchFamily="34" charset="0"/>
              </a:rPr>
              <a:t>4. Rates of transferring between compartments </a:t>
            </a:r>
          </a:p>
          <a:p>
            <a:pPr algn="ctr"/>
            <a:r>
              <a:rPr lang="en-US" b="1" dirty="0">
                <a:solidFill>
                  <a:srgbClr val="C00000"/>
                </a:solidFill>
                <a:effectLst/>
                <a:latin typeface="Helvetica Light" panose="020B0403020202020204" pitchFamily="34" charset="0"/>
              </a:rPr>
              <a:t>are expressed mathematically 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2BD3F7D-F421-A0E9-7474-CDB88FE5CD0E}"/>
              </a:ext>
            </a:extLst>
          </p:cNvPr>
          <p:cNvSpPr/>
          <p:nvPr/>
        </p:nvSpPr>
        <p:spPr>
          <a:xfrm>
            <a:off x="3666758" y="1473223"/>
            <a:ext cx="1068005" cy="1110836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Babies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2E3C0ED-556F-F48E-0B41-72AB5DCCDF66}"/>
              </a:ext>
            </a:extLst>
          </p:cNvPr>
          <p:cNvSpPr/>
          <p:nvPr/>
        </p:nvSpPr>
        <p:spPr>
          <a:xfrm>
            <a:off x="5624833" y="1473223"/>
            <a:ext cx="1068005" cy="1110836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Adults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A6AB532-7722-82DA-E192-FC3586DAE9F7}"/>
              </a:ext>
            </a:extLst>
          </p:cNvPr>
          <p:cNvCxnSpPr>
            <a:cxnSpLocks/>
          </p:cNvCxnSpPr>
          <p:nvPr/>
        </p:nvCxnSpPr>
        <p:spPr>
          <a:xfrm>
            <a:off x="4859959" y="2028641"/>
            <a:ext cx="63568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1E0D723-9AB7-6C99-22CE-FF5A17E2785D}"/>
              </a:ext>
            </a:extLst>
          </p:cNvPr>
          <p:cNvCxnSpPr>
            <a:cxnSpLocks/>
          </p:cNvCxnSpPr>
          <p:nvPr/>
        </p:nvCxnSpPr>
        <p:spPr>
          <a:xfrm>
            <a:off x="4200760" y="2654407"/>
            <a:ext cx="0" cy="45455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urved Connector 30">
            <a:extLst>
              <a:ext uri="{FF2B5EF4-FFF2-40B4-BE49-F238E27FC236}">
                <a16:creationId xmlns:a16="http://schemas.microsoft.com/office/drawing/2014/main" id="{6445DAB9-D8AE-940D-967C-04177EF5B774}"/>
              </a:ext>
            </a:extLst>
          </p:cNvPr>
          <p:cNvCxnSpPr>
            <a:cxnSpLocks/>
            <a:stCxn id="28" idx="0"/>
            <a:endCxn id="27" idx="0"/>
          </p:cNvCxnSpPr>
          <p:nvPr/>
        </p:nvCxnSpPr>
        <p:spPr>
          <a:xfrm rot="16200000" flipV="1">
            <a:off x="5179799" y="494185"/>
            <a:ext cx="12700" cy="1958075"/>
          </a:xfrm>
          <a:prstGeom prst="curvedConnector3">
            <a:avLst>
              <a:gd name="adj1" fmla="val 4251047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9AAE402-FE9F-697E-784E-7DCFCD50F9D1}"/>
              </a:ext>
            </a:extLst>
          </p:cNvPr>
          <p:cNvCxnSpPr>
            <a:cxnSpLocks/>
          </p:cNvCxnSpPr>
          <p:nvPr/>
        </p:nvCxnSpPr>
        <p:spPr>
          <a:xfrm>
            <a:off x="6158835" y="2650105"/>
            <a:ext cx="0" cy="45455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D19DAFF9-CD57-A6FD-AAE3-8B164ED87A88}"/>
              </a:ext>
            </a:extLst>
          </p:cNvPr>
          <p:cNvSpPr/>
          <p:nvPr/>
        </p:nvSpPr>
        <p:spPr>
          <a:xfrm>
            <a:off x="4732116" y="580540"/>
            <a:ext cx="10869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Births (B)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FE9BFF1-2F3F-45B7-2540-8600D1C8D8A0}"/>
              </a:ext>
            </a:extLst>
          </p:cNvPr>
          <p:cNvSpPr/>
          <p:nvPr/>
        </p:nvSpPr>
        <p:spPr>
          <a:xfrm>
            <a:off x="4709213" y="1601204"/>
            <a:ext cx="9573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a</a:t>
            </a:r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ging (a)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508AF08-C226-2E5C-0A52-A6CBFAAAC93C}"/>
              </a:ext>
            </a:extLst>
          </p:cNvPr>
          <p:cNvSpPr/>
          <p:nvPr/>
        </p:nvSpPr>
        <p:spPr>
          <a:xfrm>
            <a:off x="4187623" y="2684181"/>
            <a:ext cx="13997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d</a:t>
            </a:r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eaths (1-s</a:t>
            </a:r>
            <a:r>
              <a:rPr lang="en-US" baseline="-25000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b</a:t>
            </a:r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)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C00C8A4-164F-4BA4-76B3-AAB60F2525BA}"/>
              </a:ext>
            </a:extLst>
          </p:cNvPr>
          <p:cNvSpPr/>
          <p:nvPr/>
        </p:nvSpPr>
        <p:spPr>
          <a:xfrm>
            <a:off x="6096181" y="2684181"/>
            <a:ext cx="13821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deaths (1-s</a:t>
            </a:r>
            <a:r>
              <a:rPr lang="en-US" baseline="-25000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a</a:t>
            </a:r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)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989F9D5-F1A2-2DA8-F0AE-37D0D16B25D4}"/>
              </a:ext>
            </a:extLst>
          </p:cNvPr>
          <p:cNvSpPr/>
          <p:nvPr/>
        </p:nvSpPr>
        <p:spPr>
          <a:xfrm>
            <a:off x="359931" y="120607"/>
            <a:ext cx="3225338" cy="95410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0000"/>
                </a:solidFill>
                <a:effectLst/>
                <a:latin typeface="Helvetica" pitchFamily="2" charset="0"/>
              </a:rPr>
              <a:t>The structured</a:t>
            </a:r>
            <a:endParaRPr lang="en-US" sz="2800" dirty="0">
              <a:solidFill>
                <a:srgbClr val="000000"/>
              </a:solidFill>
              <a:effectLst/>
              <a:latin typeface="Helvetica" pitchFamily="2" charset="0"/>
            </a:endParaRPr>
          </a:p>
          <a:p>
            <a:r>
              <a:rPr lang="en-US" sz="2800" b="1" dirty="0">
                <a:solidFill>
                  <a:srgbClr val="000000"/>
                </a:solidFill>
                <a:effectLst/>
                <a:latin typeface="Helvetica" pitchFamily="2" charset="0"/>
              </a:rPr>
              <a:t>population model</a:t>
            </a:r>
            <a:endParaRPr lang="en-US" sz="2800" dirty="0">
              <a:solidFill>
                <a:srgbClr val="000000"/>
              </a:solidFill>
              <a:effectLst/>
              <a:latin typeface="Helvetica" pitchFamily="2" charset="0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D16FE102-9FAF-13CF-2D23-9E4675A4E720}"/>
              </a:ext>
            </a:extLst>
          </p:cNvPr>
          <p:cNvSpPr/>
          <p:nvPr/>
        </p:nvSpPr>
        <p:spPr>
          <a:xfrm>
            <a:off x="8373710" y="2641459"/>
            <a:ext cx="2572114" cy="6771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800" dirty="0">
                <a:solidFill>
                  <a:srgbClr val="C00000"/>
                </a:solidFill>
                <a:effectLst/>
                <a:latin typeface="Helvetica" pitchFamily="2" charset="0"/>
                <a:cs typeface="Gill Sans" panose="020B0502020104020203" pitchFamily="34" charset="-79"/>
              </a:rPr>
              <a:t>N</a:t>
            </a:r>
            <a:r>
              <a:rPr lang="en-US" sz="3800" baseline="-25000" dirty="0">
                <a:solidFill>
                  <a:srgbClr val="C00000"/>
                </a:solidFill>
                <a:effectLst/>
                <a:latin typeface="Helvetica" pitchFamily="2" charset="0"/>
                <a:cs typeface="Gill Sans" panose="020B0502020104020203" pitchFamily="34" charset="-79"/>
              </a:rPr>
              <a:t>t+1 </a:t>
            </a:r>
            <a:r>
              <a:rPr lang="en-US" sz="3800" dirty="0">
                <a:solidFill>
                  <a:srgbClr val="C00000"/>
                </a:solidFill>
                <a:effectLst/>
                <a:latin typeface="Helvetica" pitchFamily="2" charset="0"/>
                <a:cs typeface="Gill Sans" panose="020B0502020104020203" pitchFamily="34" charset="-79"/>
              </a:rPr>
              <a:t>= A* </a:t>
            </a:r>
            <a:r>
              <a:rPr lang="en-US" sz="3800" dirty="0" err="1">
                <a:solidFill>
                  <a:srgbClr val="C00000"/>
                </a:solidFill>
                <a:effectLst/>
                <a:latin typeface="Helvetica" pitchFamily="2" charset="0"/>
                <a:cs typeface="Gill Sans" panose="020B0502020104020203" pitchFamily="34" charset="-79"/>
              </a:rPr>
              <a:t>N</a:t>
            </a:r>
            <a:r>
              <a:rPr lang="en-US" sz="3800" baseline="-25000" dirty="0" err="1">
                <a:solidFill>
                  <a:srgbClr val="C00000"/>
                </a:solidFill>
                <a:effectLst/>
                <a:latin typeface="Helvetica" pitchFamily="2" charset="0"/>
                <a:cs typeface="Gill Sans" panose="020B0502020104020203" pitchFamily="34" charset="-79"/>
              </a:rPr>
              <a:t>t</a:t>
            </a:r>
            <a:endParaRPr lang="en-US" sz="3800" baseline="-25000" dirty="0">
              <a:solidFill>
                <a:srgbClr val="C00000"/>
              </a:solidFill>
              <a:effectLst/>
              <a:latin typeface="Helvetica" pitchFamily="2" charset="0"/>
              <a:cs typeface="Gill Sans" panose="020B0502020104020203" pitchFamily="34" charset="-79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28F4A6CF-D02D-DC38-A655-FF36C81A97C9}"/>
              </a:ext>
            </a:extLst>
          </p:cNvPr>
          <p:cNvSpPr/>
          <p:nvPr/>
        </p:nvSpPr>
        <p:spPr>
          <a:xfrm>
            <a:off x="9882151" y="4158490"/>
            <a:ext cx="167545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vector of </a:t>
            </a:r>
          </a:p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population sizes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FEA0D0F8-A7B4-B636-BA20-53E96067A6B4}"/>
              </a:ext>
            </a:extLst>
          </p:cNvPr>
          <p:cNvCxnSpPr>
            <a:cxnSpLocks/>
          </p:cNvCxnSpPr>
          <p:nvPr/>
        </p:nvCxnSpPr>
        <p:spPr>
          <a:xfrm flipV="1">
            <a:off x="10719881" y="3496350"/>
            <a:ext cx="0" cy="48435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10AB5D76-8419-EC99-B48E-41C3008E5B62}"/>
              </a:ext>
            </a:extLst>
          </p:cNvPr>
          <p:cNvCxnSpPr>
            <a:cxnSpLocks/>
          </p:cNvCxnSpPr>
          <p:nvPr/>
        </p:nvCxnSpPr>
        <p:spPr>
          <a:xfrm flipV="1">
            <a:off x="9221662" y="3395910"/>
            <a:ext cx="530117" cy="51432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7828FC3C-CD08-F7E7-D86C-9021AA03BEA1}"/>
              </a:ext>
            </a:extLst>
          </p:cNvPr>
          <p:cNvSpPr/>
          <p:nvPr/>
        </p:nvSpPr>
        <p:spPr>
          <a:xfrm>
            <a:off x="570243" y="1838799"/>
            <a:ext cx="277218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solidFill>
                  <a:srgbClr val="FF0000"/>
                </a:solidFill>
                <a:latin typeface="Helvetica" pitchFamily="2" charset="0"/>
                <a:sym typeface="Symbol" pitchFamily="2" charset="2"/>
              </a:rPr>
              <a:t></a:t>
            </a:r>
            <a:r>
              <a:rPr lang="en-US" sz="3200" dirty="0">
                <a:solidFill>
                  <a:srgbClr val="000000"/>
                </a:solidFill>
                <a:effectLst/>
                <a:latin typeface="Helvetica Light" panose="020B0403020202020204" pitchFamily="34" charset="0"/>
              </a:rPr>
              <a:t>=N</a:t>
            </a:r>
            <a:r>
              <a:rPr lang="en-US" sz="3200" baseline="-25000" dirty="0">
                <a:solidFill>
                  <a:srgbClr val="000000"/>
                </a:solidFill>
                <a:effectLst/>
                <a:latin typeface="Helvetica Light" panose="020B0403020202020204" pitchFamily="34" charset="0"/>
              </a:rPr>
              <a:t>t+1</a:t>
            </a:r>
            <a:r>
              <a:rPr lang="en-US" sz="3200" dirty="0">
                <a:solidFill>
                  <a:srgbClr val="000000"/>
                </a:solidFill>
                <a:effectLst/>
                <a:latin typeface="Helvetica Light" panose="020B0403020202020204" pitchFamily="34" charset="0"/>
              </a:rPr>
              <a:t>/</a:t>
            </a:r>
            <a:r>
              <a:rPr lang="en-US" sz="3200" dirty="0" err="1">
                <a:solidFill>
                  <a:srgbClr val="000000"/>
                </a:solidFill>
                <a:effectLst/>
                <a:latin typeface="Helvetica Light" panose="020B0403020202020204" pitchFamily="34" charset="0"/>
              </a:rPr>
              <a:t>N</a:t>
            </a:r>
            <a:r>
              <a:rPr lang="en-US" sz="3200" baseline="-25000" dirty="0" err="1">
                <a:solidFill>
                  <a:srgbClr val="000000"/>
                </a:solidFill>
                <a:effectLst/>
                <a:latin typeface="Helvetica Light" panose="020B0403020202020204" pitchFamily="34" charset="0"/>
              </a:rPr>
              <a:t>t</a:t>
            </a:r>
            <a:endParaRPr lang="en-US" sz="3200" dirty="0">
              <a:solidFill>
                <a:srgbClr val="000000"/>
              </a:solidFill>
              <a:effectLst/>
              <a:latin typeface="Helvetica Light" panose="020B0403020202020204" pitchFamily="34" charset="0"/>
            </a:endParaRP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9E909466-C63D-90FE-8C13-F22C803D5CD6}"/>
              </a:ext>
            </a:extLst>
          </p:cNvPr>
          <p:cNvCxnSpPr>
            <a:cxnSpLocks/>
          </p:cNvCxnSpPr>
          <p:nvPr/>
        </p:nvCxnSpPr>
        <p:spPr>
          <a:xfrm flipV="1">
            <a:off x="1501270" y="2546685"/>
            <a:ext cx="275312" cy="94966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5247E9F2-295E-3B42-8FD2-95558745D1A7}"/>
              </a:ext>
            </a:extLst>
          </p:cNvPr>
          <p:cNvSpPr/>
          <p:nvPr/>
        </p:nvSpPr>
        <p:spPr>
          <a:xfrm>
            <a:off x="2557331" y="3133901"/>
            <a:ext cx="13324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pop size at t</a:t>
            </a: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597F26BE-84B9-F279-2C73-24793631335C}"/>
              </a:ext>
            </a:extLst>
          </p:cNvPr>
          <p:cNvCxnSpPr>
            <a:cxnSpLocks/>
          </p:cNvCxnSpPr>
          <p:nvPr/>
        </p:nvCxnSpPr>
        <p:spPr>
          <a:xfrm flipH="1" flipV="1">
            <a:off x="2717576" y="2693946"/>
            <a:ext cx="355685" cy="43995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AA1D3A83-7C89-F75B-6262-906BF2F7954E}"/>
              </a:ext>
            </a:extLst>
          </p:cNvPr>
          <p:cNvSpPr/>
          <p:nvPr/>
        </p:nvSpPr>
        <p:spPr>
          <a:xfrm>
            <a:off x="615951" y="3550203"/>
            <a:ext cx="17107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pop size at t + 1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0C2B988D-870E-1986-1AE5-F023312C72B9}"/>
              </a:ext>
            </a:extLst>
          </p:cNvPr>
          <p:cNvSpPr/>
          <p:nvPr/>
        </p:nvSpPr>
        <p:spPr>
          <a:xfrm>
            <a:off x="6999365" y="4059737"/>
            <a:ext cx="222229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m</a:t>
            </a:r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atrix of survival and fecundity rates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EF6A2493-3240-2B5C-B625-C8016AA0B5E0}"/>
              </a:ext>
            </a:extLst>
          </p:cNvPr>
          <p:cNvGrpSpPr/>
          <p:nvPr/>
        </p:nvGrpSpPr>
        <p:grpSpPr>
          <a:xfrm>
            <a:off x="7230931" y="4804821"/>
            <a:ext cx="1759163" cy="1560586"/>
            <a:chOff x="4317811" y="5184589"/>
            <a:chExt cx="1759163" cy="1560586"/>
          </a:xfrm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D96B4554-152A-221E-267A-E99729E85DCA}"/>
                </a:ext>
              </a:extLst>
            </p:cNvPr>
            <p:cNvSpPr/>
            <p:nvPr/>
          </p:nvSpPr>
          <p:spPr>
            <a:xfrm>
              <a:off x="4317811" y="5198636"/>
              <a:ext cx="875243" cy="77188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s</a:t>
              </a:r>
              <a:r>
                <a:rPr lang="en-US" baseline="-25000" dirty="0">
                  <a:solidFill>
                    <a:schemeClr val="tx1"/>
                  </a:solidFill>
                </a:rPr>
                <a:t>b</a:t>
              </a:r>
              <a:r>
                <a:rPr lang="en-US" dirty="0">
                  <a:solidFill>
                    <a:schemeClr val="tx1"/>
                  </a:solidFill>
                </a:rPr>
                <a:t>(1-</a:t>
              </a:r>
              <a:r>
                <a:rPr lang="en-US" i="1" dirty="0">
                  <a:solidFill>
                    <a:schemeClr val="tx1"/>
                  </a:solidFill>
                </a:rPr>
                <a:t>a</a:t>
              </a:r>
              <a:r>
                <a:rPr lang="en-US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DDD0C5BD-89D8-9FD8-4225-7DFD3A25F120}"/>
                </a:ext>
              </a:extLst>
            </p:cNvPr>
            <p:cNvSpPr/>
            <p:nvPr/>
          </p:nvSpPr>
          <p:spPr>
            <a:xfrm>
              <a:off x="5193054" y="5184589"/>
              <a:ext cx="875243" cy="77188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i="1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96E9316B-E4D6-2C86-84E3-3369D01270C9}"/>
                </a:ext>
              </a:extLst>
            </p:cNvPr>
            <p:cNvSpPr/>
            <p:nvPr/>
          </p:nvSpPr>
          <p:spPr>
            <a:xfrm>
              <a:off x="4317811" y="5970518"/>
              <a:ext cx="875243" cy="77188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s</a:t>
              </a:r>
              <a:r>
                <a:rPr lang="en-US" baseline="-25000" dirty="0" err="1">
                  <a:solidFill>
                    <a:schemeClr val="tx1"/>
                  </a:solidFill>
                </a:rPr>
                <a:t>b</a:t>
              </a:r>
              <a:r>
                <a:rPr lang="en-US" dirty="0" err="1">
                  <a:solidFill>
                    <a:schemeClr val="tx1"/>
                  </a:solidFill>
                </a:rPr>
                <a:t>a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D4D312A7-D752-D117-EDD0-527FDAFF752E}"/>
                </a:ext>
              </a:extLst>
            </p:cNvPr>
            <p:cNvSpPr/>
            <p:nvPr/>
          </p:nvSpPr>
          <p:spPr>
            <a:xfrm>
              <a:off x="5201731" y="5970518"/>
              <a:ext cx="875243" cy="77465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s</a:t>
              </a:r>
              <a:r>
                <a:rPr lang="en-US" baseline="-25000" dirty="0" err="1">
                  <a:solidFill>
                    <a:schemeClr val="tx1"/>
                  </a:solidFill>
                </a:rPr>
                <a:t>a</a:t>
              </a:r>
              <a:endParaRPr lang="en-US" baseline="-25000" dirty="0">
                <a:solidFill>
                  <a:schemeClr val="tx1"/>
                </a:solidFill>
              </a:endParaRPr>
            </a:p>
          </p:txBody>
        </p:sp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7FF7B610-8918-9941-E15B-7615AC4277D1}"/>
              </a:ext>
            </a:extLst>
          </p:cNvPr>
          <p:cNvSpPr/>
          <p:nvPr/>
        </p:nvSpPr>
        <p:spPr>
          <a:xfrm>
            <a:off x="364946" y="1479573"/>
            <a:ext cx="29290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FF3A37"/>
                </a:solidFill>
                <a:effectLst/>
                <a:latin typeface="Helvetica" pitchFamily="2" charset="0"/>
                <a:cs typeface="Gill Sans" panose="020B0502020104020203" pitchFamily="34" charset="-79"/>
              </a:rPr>
              <a:t>Population rate of increase</a:t>
            </a:r>
          </a:p>
        </p:txBody>
      </p:sp>
    </p:spTree>
    <p:extLst>
      <p:ext uri="{BB962C8B-B14F-4D97-AF65-F5344CB8AC3E}">
        <p14:creationId xmlns:p14="http://schemas.microsoft.com/office/powerpoint/2010/main" val="243041582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F02E913-B0C4-60C0-7132-F312D14CFBF0}"/>
              </a:ext>
            </a:extLst>
          </p:cNvPr>
          <p:cNvSpPr/>
          <p:nvPr/>
        </p:nvSpPr>
        <p:spPr>
          <a:xfrm>
            <a:off x="7003851" y="120607"/>
            <a:ext cx="5311833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effectLst/>
                <a:latin typeface="Helvetica Light" panose="020B0403020202020204" pitchFamily="34" charset="0"/>
              </a:rPr>
              <a:t>1. Populations are divided into compartments</a:t>
            </a:r>
          </a:p>
          <a:p>
            <a:pPr algn="ctr"/>
            <a:r>
              <a:rPr lang="en-US" dirty="0">
                <a:effectLst/>
                <a:latin typeface="Helvetica Light" panose="020B0403020202020204" pitchFamily="34" charset="0"/>
              </a:rPr>
              <a:t>2.</a:t>
            </a:r>
            <a:r>
              <a:rPr lang="en-US" dirty="0">
                <a:latin typeface="Helvetica Light" panose="020B0403020202020204" pitchFamily="34" charset="0"/>
              </a:rPr>
              <a:t> Individuals within a compartment are homogenously mixed</a:t>
            </a:r>
            <a:r>
              <a:rPr lang="en-US" dirty="0">
                <a:effectLst/>
                <a:latin typeface="Helvetica Light" panose="020B0403020202020204" pitchFamily="34" charset="0"/>
              </a:rPr>
              <a:t> </a:t>
            </a:r>
          </a:p>
          <a:p>
            <a:pPr algn="ctr"/>
            <a:r>
              <a:rPr lang="en-US" dirty="0">
                <a:latin typeface="Helvetica Light" panose="020B0403020202020204" pitchFamily="34" charset="0"/>
              </a:rPr>
              <a:t>3. </a:t>
            </a:r>
            <a:r>
              <a:rPr lang="en-US" dirty="0">
                <a:effectLst/>
                <a:latin typeface="Helvetica Light" panose="020B0403020202020204" pitchFamily="34" charset="0"/>
              </a:rPr>
              <a:t>Compartments and transition rates are </a:t>
            </a:r>
          </a:p>
          <a:p>
            <a:pPr algn="ctr"/>
            <a:r>
              <a:rPr lang="en-US" dirty="0">
                <a:effectLst/>
                <a:latin typeface="Helvetica Light" panose="020B0403020202020204" pitchFamily="34" charset="0"/>
              </a:rPr>
              <a:t>determined by biological systems</a:t>
            </a:r>
          </a:p>
          <a:p>
            <a:pPr algn="ctr"/>
            <a:r>
              <a:rPr lang="en-US" b="1" dirty="0">
                <a:solidFill>
                  <a:srgbClr val="C00000"/>
                </a:solidFill>
                <a:effectLst/>
                <a:latin typeface="Helvetica Light" panose="020B0403020202020204" pitchFamily="34" charset="0"/>
              </a:rPr>
              <a:t>4. Rates of transferring between compartments </a:t>
            </a:r>
          </a:p>
          <a:p>
            <a:pPr algn="ctr"/>
            <a:r>
              <a:rPr lang="en-US" b="1" dirty="0">
                <a:solidFill>
                  <a:srgbClr val="C00000"/>
                </a:solidFill>
                <a:effectLst/>
                <a:latin typeface="Helvetica Light" panose="020B0403020202020204" pitchFamily="34" charset="0"/>
              </a:rPr>
              <a:t>are expressed mathematically 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2BD3F7D-F421-A0E9-7474-CDB88FE5CD0E}"/>
              </a:ext>
            </a:extLst>
          </p:cNvPr>
          <p:cNvSpPr/>
          <p:nvPr/>
        </p:nvSpPr>
        <p:spPr>
          <a:xfrm>
            <a:off x="3666758" y="1473223"/>
            <a:ext cx="1068005" cy="1110836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Babies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2E3C0ED-556F-F48E-0B41-72AB5DCCDF66}"/>
              </a:ext>
            </a:extLst>
          </p:cNvPr>
          <p:cNvSpPr/>
          <p:nvPr/>
        </p:nvSpPr>
        <p:spPr>
          <a:xfrm>
            <a:off x="5624833" y="1473223"/>
            <a:ext cx="1068005" cy="1110836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Adults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A6AB532-7722-82DA-E192-FC3586DAE9F7}"/>
              </a:ext>
            </a:extLst>
          </p:cNvPr>
          <p:cNvCxnSpPr>
            <a:cxnSpLocks/>
          </p:cNvCxnSpPr>
          <p:nvPr/>
        </p:nvCxnSpPr>
        <p:spPr>
          <a:xfrm>
            <a:off x="4859959" y="2028641"/>
            <a:ext cx="63568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1E0D723-9AB7-6C99-22CE-FF5A17E2785D}"/>
              </a:ext>
            </a:extLst>
          </p:cNvPr>
          <p:cNvCxnSpPr>
            <a:cxnSpLocks/>
          </p:cNvCxnSpPr>
          <p:nvPr/>
        </p:nvCxnSpPr>
        <p:spPr>
          <a:xfrm>
            <a:off x="4200760" y="2654407"/>
            <a:ext cx="0" cy="45455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urved Connector 30">
            <a:extLst>
              <a:ext uri="{FF2B5EF4-FFF2-40B4-BE49-F238E27FC236}">
                <a16:creationId xmlns:a16="http://schemas.microsoft.com/office/drawing/2014/main" id="{6445DAB9-D8AE-940D-967C-04177EF5B774}"/>
              </a:ext>
            </a:extLst>
          </p:cNvPr>
          <p:cNvCxnSpPr>
            <a:cxnSpLocks/>
            <a:stCxn id="28" idx="0"/>
            <a:endCxn id="27" idx="0"/>
          </p:cNvCxnSpPr>
          <p:nvPr/>
        </p:nvCxnSpPr>
        <p:spPr>
          <a:xfrm rot="16200000" flipV="1">
            <a:off x="5179799" y="494185"/>
            <a:ext cx="12700" cy="1958075"/>
          </a:xfrm>
          <a:prstGeom prst="curvedConnector3">
            <a:avLst>
              <a:gd name="adj1" fmla="val 4251047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9AAE402-FE9F-697E-784E-7DCFCD50F9D1}"/>
              </a:ext>
            </a:extLst>
          </p:cNvPr>
          <p:cNvCxnSpPr>
            <a:cxnSpLocks/>
          </p:cNvCxnSpPr>
          <p:nvPr/>
        </p:nvCxnSpPr>
        <p:spPr>
          <a:xfrm>
            <a:off x="6158835" y="2650105"/>
            <a:ext cx="0" cy="45455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D19DAFF9-CD57-A6FD-AAE3-8B164ED87A88}"/>
              </a:ext>
            </a:extLst>
          </p:cNvPr>
          <p:cNvSpPr/>
          <p:nvPr/>
        </p:nvSpPr>
        <p:spPr>
          <a:xfrm>
            <a:off x="4732116" y="580540"/>
            <a:ext cx="10869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Births (B)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FE9BFF1-2F3F-45B7-2540-8600D1C8D8A0}"/>
              </a:ext>
            </a:extLst>
          </p:cNvPr>
          <p:cNvSpPr/>
          <p:nvPr/>
        </p:nvSpPr>
        <p:spPr>
          <a:xfrm>
            <a:off x="4709213" y="1601204"/>
            <a:ext cx="9573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a</a:t>
            </a:r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ging (a)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508AF08-C226-2E5C-0A52-A6CBFAAAC93C}"/>
              </a:ext>
            </a:extLst>
          </p:cNvPr>
          <p:cNvSpPr/>
          <p:nvPr/>
        </p:nvSpPr>
        <p:spPr>
          <a:xfrm>
            <a:off x="4187623" y="2684181"/>
            <a:ext cx="13997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d</a:t>
            </a:r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eaths (1-s</a:t>
            </a:r>
            <a:r>
              <a:rPr lang="en-US" baseline="-25000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b</a:t>
            </a:r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)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C00C8A4-164F-4BA4-76B3-AAB60F2525BA}"/>
              </a:ext>
            </a:extLst>
          </p:cNvPr>
          <p:cNvSpPr/>
          <p:nvPr/>
        </p:nvSpPr>
        <p:spPr>
          <a:xfrm>
            <a:off x="6096181" y="2684181"/>
            <a:ext cx="13821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deaths (1-s</a:t>
            </a:r>
            <a:r>
              <a:rPr lang="en-US" baseline="-25000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a</a:t>
            </a:r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)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989F9D5-F1A2-2DA8-F0AE-37D0D16B25D4}"/>
              </a:ext>
            </a:extLst>
          </p:cNvPr>
          <p:cNvSpPr/>
          <p:nvPr/>
        </p:nvSpPr>
        <p:spPr>
          <a:xfrm>
            <a:off x="359931" y="120607"/>
            <a:ext cx="3225338" cy="95410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0000"/>
                </a:solidFill>
                <a:effectLst/>
                <a:latin typeface="Helvetica" pitchFamily="2" charset="0"/>
              </a:rPr>
              <a:t>The structured</a:t>
            </a:r>
            <a:endParaRPr lang="en-US" sz="2800" dirty="0">
              <a:solidFill>
                <a:srgbClr val="000000"/>
              </a:solidFill>
              <a:effectLst/>
              <a:latin typeface="Helvetica" pitchFamily="2" charset="0"/>
            </a:endParaRPr>
          </a:p>
          <a:p>
            <a:r>
              <a:rPr lang="en-US" sz="2800" b="1" dirty="0">
                <a:solidFill>
                  <a:srgbClr val="000000"/>
                </a:solidFill>
                <a:effectLst/>
                <a:latin typeface="Helvetica" pitchFamily="2" charset="0"/>
              </a:rPr>
              <a:t>population model</a:t>
            </a:r>
            <a:endParaRPr lang="en-US" sz="2800" dirty="0">
              <a:solidFill>
                <a:srgbClr val="000000"/>
              </a:solidFill>
              <a:effectLst/>
              <a:latin typeface="Helvetica" pitchFamily="2" charset="0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D16FE102-9FAF-13CF-2D23-9E4675A4E720}"/>
              </a:ext>
            </a:extLst>
          </p:cNvPr>
          <p:cNvSpPr/>
          <p:nvPr/>
        </p:nvSpPr>
        <p:spPr>
          <a:xfrm>
            <a:off x="8373710" y="2641459"/>
            <a:ext cx="2572114" cy="6771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800" dirty="0">
                <a:solidFill>
                  <a:srgbClr val="C00000"/>
                </a:solidFill>
                <a:effectLst/>
                <a:latin typeface="Helvetica" pitchFamily="2" charset="0"/>
                <a:cs typeface="Gill Sans" panose="020B0502020104020203" pitchFamily="34" charset="-79"/>
              </a:rPr>
              <a:t>N</a:t>
            </a:r>
            <a:r>
              <a:rPr lang="en-US" sz="3800" baseline="-25000" dirty="0">
                <a:solidFill>
                  <a:srgbClr val="C00000"/>
                </a:solidFill>
                <a:effectLst/>
                <a:latin typeface="Helvetica" pitchFamily="2" charset="0"/>
                <a:cs typeface="Gill Sans" panose="020B0502020104020203" pitchFamily="34" charset="-79"/>
              </a:rPr>
              <a:t>t+1 </a:t>
            </a:r>
            <a:r>
              <a:rPr lang="en-US" sz="3800" dirty="0">
                <a:solidFill>
                  <a:srgbClr val="C00000"/>
                </a:solidFill>
                <a:effectLst/>
                <a:latin typeface="Helvetica" pitchFamily="2" charset="0"/>
                <a:cs typeface="Gill Sans" panose="020B0502020104020203" pitchFamily="34" charset="-79"/>
              </a:rPr>
              <a:t>= A* </a:t>
            </a:r>
            <a:r>
              <a:rPr lang="en-US" sz="3800" dirty="0" err="1">
                <a:solidFill>
                  <a:srgbClr val="C00000"/>
                </a:solidFill>
                <a:effectLst/>
                <a:latin typeface="Helvetica" pitchFamily="2" charset="0"/>
                <a:cs typeface="Gill Sans" panose="020B0502020104020203" pitchFamily="34" charset="-79"/>
              </a:rPr>
              <a:t>N</a:t>
            </a:r>
            <a:r>
              <a:rPr lang="en-US" sz="3800" baseline="-25000" dirty="0" err="1">
                <a:solidFill>
                  <a:srgbClr val="C00000"/>
                </a:solidFill>
                <a:effectLst/>
                <a:latin typeface="Helvetica" pitchFamily="2" charset="0"/>
                <a:cs typeface="Gill Sans" panose="020B0502020104020203" pitchFamily="34" charset="-79"/>
              </a:rPr>
              <a:t>t</a:t>
            </a:r>
            <a:endParaRPr lang="en-US" sz="3800" baseline="-25000" dirty="0">
              <a:solidFill>
                <a:srgbClr val="C00000"/>
              </a:solidFill>
              <a:effectLst/>
              <a:latin typeface="Helvetica" pitchFamily="2" charset="0"/>
              <a:cs typeface="Gill Sans" panose="020B0502020104020203" pitchFamily="34" charset="-79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28F4A6CF-D02D-DC38-A655-FF36C81A97C9}"/>
              </a:ext>
            </a:extLst>
          </p:cNvPr>
          <p:cNvSpPr/>
          <p:nvPr/>
        </p:nvSpPr>
        <p:spPr>
          <a:xfrm>
            <a:off x="9882151" y="4158490"/>
            <a:ext cx="167545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vector of </a:t>
            </a:r>
          </a:p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population sizes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FEA0D0F8-A7B4-B636-BA20-53E96067A6B4}"/>
              </a:ext>
            </a:extLst>
          </p:cNvPr>
          <p:cNvCxnSpPr>
            <a:cxnSpLocks/>
          </p:cNvCxnSpPr>
          <p:nvPr/>
        </p:nvCxnSpPr>
        <p:spPr>
          <a:xfrm flipV="1">
            <a:off x="10719881" y="3496350"/>
            <a:ext cx="0" cy="48435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10AB5D76-8419-EC99-B48E-41C3008E5B62}"/>
              </a:ext>
            </a:extLst>
          </p:cNvPr>
          <p:cNvCxnSpPr>
            <a:cxnSpLocks/>
          </p:cNvCxnSpPr>
          <p:nvPr/>
        </p:nvCxnSpPr>
        <p:spPr>
          <a:xfrm flipV="1">
            <a:off x="9221662" y="3395910"/>
            <a:ext cx="530117" cy="51432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7828FC3C-CD08-F7E7-D86C-9021AA03BEA1}"/>
              </a:ext>
            </a:extLst>
          </p:cNvPr>
          <p:cNvSpPr/>
          <p:nvPr/>
        </p:nvSpPr>
        <p:spPr>
          <a:xfrm>
            <a:off x="570243" y="1838799"/>
            <a:ext cx="277218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solidFill>
                  <a:srgbClr val="FF0000"/>
                </a:solidFill>
                <a:latin typeface="Helvetica" pitchFamily="2" charset="0"/>
                <a:sym typeface="Symbol" pitchFamily="2" charset="2"/>
              </a:rPr>
              <a:t></a:t>
            </a:r>
            <a:r>
              <a:rPr lang="en-US" sz="3200" dirty="0">
                <a:solidFill>
                  <a:srgbClr val="000000"/>
                </a:solidFill>
                <a:effectLst/>
                <a:latin typeface="Helvetica Light" panose="020B0403020202020204" pitchFamily="34" charset="0"/>
              </a:rPr>
              <a:t>=N</a:t>
            </a:r>
            <a:r>
              <a:rPr lang="en-US" sz="3200" baseline="-25000" dirty="0">
                <a:solidFill>
                  <a:srgbClr val="000000"/>
                </a:solidFill>
                <a:effectLst/>
                <a:latin typeface="Helvetica Light" panose="020B0403020202020204" pitchFamily="34" charset="0"/>
              </a:rPr>
              <a:t>t+1</a:t>
            </a:r>
            <a:r>
              <a:rPr lang="en-US" sz="3200" dirty="0">
                <a:solidFill>
                  <a:srgbClr val="000000"/>
                </a:solidFill>
                <a:effectLst/>
                <a:latin typeface="Helvetica Light" panose="020B0403020202020204" pitchFamily="34" charset="0"/>
              </a:rPr>
              <a:t>/</a:t>
            </a:r>
            <a:r>
              <a:rPr lang="en-US" sz="3200" dirty="0" err="1">
                <a:solidFill>
                  <a:srgbClr val="000000"/>
                </a:solidFill>
                <a:effectLst/>
                <a:latin typeface="Helvetica Light" panose="020B0403020202020204" pitchFamily="34" charset="0"/>
              </a:rPr>
              <a:t>N</a:t>
            </a:r>
            <a:r>
              <a:rPr lang="en-US" sz="3200" baseline="-25000" dirty="0" err="1">
                <a:solidFill>
                  <a:srgbClr val="000000"/>
                </a:solidFill>
                <a:effectLst/>
                <a:latin typeface="Helvetica Light" panose="020B0403020202020204" pitchFamily="34" charset="0"/>
              </a:rPr>
              <a:t>t</a:t>
            </a:r>
            <a:endParaRPr lang="en-US" sz="3200" dirty="0">
              <a:solidFill>
                <a:srgbClr val="000000"/>
              </a:solidFill>
              <a:effectLst/>
              <a:latin typeface="Helvetica Light" panose="020B0403020202020204" pitchFamily="34" charset="0"/>
            </a:endParaRP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9E909466-C63D-90FE-8C13-F22C803D5CD6}"/>
              </a:ext>
            </a:extLst>
          </p:cNvPr>
          <p:cNvCxnSpPr>
            <a:cxnSpLocks/>
          </p:cNvCxnSpPr>
          <p:nvPr/>
        </p:nvCxnSpPr>
        <p:spPr>
          <a:xfrm flipV="1">
            <a:off x="1501270" y="2546685"/>
            <a:ext cx="275312" cy="94966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5247E9F2-295E-3B42-8FD2-95558745D1A7}"/>
              </a:ext>
            </a:extLst>
          </p:cNvPr>
          <p:cNvSpPr/>
          <p:nvPr/>
        </p:nvSpPr>
        <p:spPr>
          <a:xfrm>
            <a:off x="2557331" y="3133901"/>
            <a:ext cx="13324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pop size at t</a:t>
            </a: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597F26BE-84B9-F279-2C73-24793631335C}"/>
              </a:ext>
            </a:extLst>
          </p:cNvPr>
          <p:cNvCxnSpPr>
            <a:cxnSpLocks/>
          </p:cNvCxnSpPr>
          <p:nvPr/>
        </p:nvCxnSpPr>
        <p:spPr>
          <a:xfrm flipH="1" flipV="1">
            <a:off x="2717576" y="2693946"/>
            <a:ext cx="355685" cy="43995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AA1D3A83-7C89-F75B-6262-906BF2F7954E}"/>
              </a:ext>
            </a:extLst>
          </p:cNvPr>
          <p:cNvSpPr/>
          <p:nvPr/>
        </p:nvSpPr>
        <p:spPr>
          <a:xfrm>
            <a:off x="615951" y="3550203"/>
            <a:ext cx="17107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pop size at t + 1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0C2B988D-870E-1986-1AE5-F023312C72B9}"/>
              </a:ext>
            </a:extLst>
          </p:cNvPr>
          <p:cNvSpPr/>
          <p:nvPr/>
        </p:nvSpPr>
        <p:spPr>
          <a:xfrm>
            <a:off x="6999365" y="4059737"/>
            <a:ext cx="222229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m</a:t>
            </a:r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atrix of survival and fecundity rates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EF6A2493-3240-2B5C-B625-C8016AA0B5E0}"/>
              </a:ext>
            </a:extLst>
          </p:cNvPr>
          <p:cNvGrpSpPr/>
          <p:nvPr/>
        </p:nvGrpSpPr>
        <p:grpSpPr>
          <a:xfrm>
            <a:off x="7230931" y="4804821"/>
            <a:ext cx="1759163" cy="1560586"/>
            <a:chOff x="4317811" y="5184589"/>
            <a:chExt cx="1759163" cy="1560586"/>
          </a:xfrm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D96B4554-152A-221E-267A-E99729E85DCA}"/>
                </a:ext>
              </a:extLst>
            </p:cNvPr>
            <p:cNvSpPr/>
            <p:nvPr/>
          </p:nvSpPr>
          <p:spPr>
            <a:xfrm>
              <a:off x="4317811" y="5198636"/>
              <a:ext cx="875243" cy="77188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s</a:t>
              </a:r>
              <a:r>
                <a:rPr lang="en-US" baseline="-25000" dirty="0">
                  <a:solidFill>
                    <a:schemeClr val="tx1"/>
                  </a:solidFill>
                </a:rPr>
                <a:t>b</a:t>
              </a:r>
              <a:r>
                <a:rPr lang="en-US" dirty="0">
                  <a:solidFill>
                    <a:schemeClr val="tx1"/>
                  </a:solidFill>
                </a:rPr>
                <a:t>(1-</a:t>
              </a:r>
              <a:r>
                <a:rPr lang="en-US" i="1" dirty="0">
                  <a:solidFill>
                    <a:schemeClr val="tx1"/>
                  </a:solidFill>
                </a:rPr>
                <a:t>a</a:t>
              </a:r>
              <a:r>
                <a:rPr lang="en-US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DDD0C5BD-89D8-9FD8-4225-7DFD3A25F120}"/>
                </a:ext>
              </a:extLst>
            </p:cNvPr>
            <p:cNvSpPr/>
            <p:nvPr/>
          </p:nvSpPr>
          <p:spPr>
            <a:xfrm>
              <a:off x="5193054" y="5184589"/>
              <a:ext cx="875243" cy="77188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i="1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96E9316B-E4D6-2C86-84E3-3369D01270C9}"/>
                </a:ext>
              </a:extLst>
            </p:cNvPr>
            <p:cNvSpPr/>
            <p:nvPr/>
          </p:nvSpPr>
          <p:spPr>
            <a:xfrm>
              <a:off x="4317811" y="5970518"/>
              <a:ext cx="875243" cy="77188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s</a:t>
              </a:r>
              <a:r>
                <a:rPr lang="en-US" baseline="-25000" dirty="0" err="1">
                  <a:solidFill>
                    <a:schemeClr val="tx1"/>
                  </a:solidFill>
                </a:rPr>
                <a:t>b</a:t>
              </a:r>
              <a:r>
                <a:rPr lang="en-US" dirty="0" err="1">
                  <a:solidFill>
                    <a:schemeClr val="tx1"/>
                  </a:solidFill>
                </a:rPr>
                <a:t>a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D4D312A7-D752-D117-EDD0-527FDAFF752E}"/>
                </a:ext>
              </a:extLst>
            </p:cNvPr>
            <p:cNvSpPr/>
            <p:nvPr/>
          </p:nvSpPr>
          <p:spPr>
            <a:xfrm>
              <a:off x="5201731" y="5970518"/>
              <a:ext cx="875243" cy="77465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s</a:t>
              </a:r>
              <a:r>
                <a:rPr lang="en-US" baseline="-25000" dirty="0" err="1">
                  <a:solidFill>
                    <a:schemeClr val="tx1"/>
                  </a:solidFill>
                </a:rPr>
                <a:t>a</a:t>
              </a:r>
              <a:endParaRPr lang="en-US" baseline="-25000" dirty="0">
                <a:solidFill>
                  <a:schemeClr val="tx1"/>
                </a:solidFill>
              </a:endParaRPr>
            </a:p>
          </p:txBody>
        </p:sp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7FF7B610-8918-9941-E15B-7615AC4277D1}"/>
              </a:ext>
            </a:extLst>
          </p:cNvPr>
          <p:cNvSpPr/>
          <p:nvPr/>
        </p:nvSpPr>
        <p:spPr>
          <a:xfrm>
            <a:off x="364946" y="1479573"/>
            <a:ext cx="29290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FF3A37"/>
                </a:solidFill>
                <a:effectLst/>
                <a:latin typeface="Helvetica" pitchFamily="2" charset="0"/>
                <a:cs typeface="Gill Sans" panose="020B0502020104020203" pitchFamily="34" charset="-79"/>
              </a:rPr>
              <a:t>Population rate of increase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0EB0E7D-2663-96C8-91C1-7E8101E11A50}"/>
              </a:ext>
            </a:extLst>
          </p:cNvPr>
          <p:cNvSpPr/>
          <p:nvPr/>
        </p:nvSpPr>
        <p:spPr>
          <a:xfrm>
            <a:off x="0" y="6270093"/>
            <a:ext cx="265046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C00000"/>
                </a:solidFill>
              </a:rPr>
              <a:t>*Discrete time</a:t>
            </a:r>
          </a:p>
        </p:txBody>
      </p:sp>
    </p:spTree>
    <p:extLst>
      <p:ext uri="{BB962C8B-B14F-4D97-AF65-F5344CB8AC3E}">
        <p14:creationId xmlns:p14="http://schemas.microsoft.com/office/powerpoint/2010/main" val="64361438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F02E913-B0C4-60C0-7132-F312D14CFBF0}"/>
              </a:ext>
            </a:extLst>
          </p:cNvPr>
          <p:cNvSpPr/>
          <p:nvPr/>
        </p:nvSpPr>
        <p:spPr>
          <a:xfrm>
            <a:off x="7003851" y="120607"/>
            <a:ext cx="5311833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effectLst/>
                <a:latin typeface="Helvetica Light" panose="020B0403020202020204" pitchFamily="34" charset="0"/>
              </a:rPr>
              <a:t>1. Populations are divided into compartments</a:t>
            </a:r>
          </a:p>
          <a:p>
            <a:pPr algn="ctr"/>
            <a:r>
              <a:rPr lang="en-US" dirty="0">
                <a:effectLst/>
                <a:latin typeface="Helvetica Light" panose="020B0403020202020204" pitchFamily="34" charset="0"/>
              </a:rPr>
              <a:t>2.</a:t>
            </a:r>
            <a:r>
              <a:rPr lang="en-US" dirty="0">
                <a:latin typeface="Helvetica Light" panose="020B0403020202020204" pitchFamily="34" charset="0"/>
              </a:rPr>
              <a:t> Individuals within a compartment are homogenously mixed</a:t>
            </a:r>
            <a:r>
              <a:rPr lang="en-US" dirty="0">
                <a:effectLst/>
                <a:latin typeface="Helvetica Light" panose="020B0403020202020204" pitchFamily="34" charset="0"/>
              </a:rPr>
              <a:t> </a:t>
            </a:r>
          </a:p>
          <a:p>
            <a:pPr algn="ctr"/>
            <a:r>
              <a:rPr lang="en-US" dirty="0">
                <a:latin typeface="Helvetica Light" panose="020B0403020202020204" pitchFamily="34" charset="0"/>
              </a:rPr>
              <a:t>3. </a:t>
            </a:r>
            <a:r>
              <a:rPr lang="en-US" dirty="0">
                <a:effectLst/>
                <a:latin typeface="Helvetica Light" panose="020B0403020202020204" pitchFamily="34" charset="0"/>
              </a:rPr>
              <a:t>Compartments and transition rates are </a:t>
            </a:r>
          </a:p>
          <a:p>
            <a:pPr algn="ctr"/>
            <a:r>
              <a:rPr lang="en-US" dirty="0">
                <a:effectLst/>
                <a:latin typeface="Helvetica Light" panose="020B0403020202020204" pitchFamily="34" charset="0"/>
              </a:rPr>
              <a:t>determined by biological systems</a:t>
            </a:r>
          </a:p>
          <a:p>
            <a:pPr algn="ctr"/>
            <a:r>
              <a:rPr lang="en-US" b="1" dirty="0">
                <a:solidFill>
                  <a:srgbClr val="C00000"/>
                </a:solidFill>
                <a:effectLst/>
                <a:latin typeface="Helvetica Light" panose="020B0403020202020204" pitchFamily="34" charset="0"/>
              </a:rPr>
              <a:t>4. Rates of transferring between compartments </a:t>
            </a:r>
          </a:p>
          <a:p>
            <a:pPr algn="ctr"/>
            <a:r>
              <a:rPr lang="en-US" b="1" dirty="0">
                <a:solidFill>
                  <a:srgbClr val="C00000"/>
                </a:solidFill>
                <a:effectLst/>
                <a:latin typeface="Helvetica Light" panose="020B0403020202020204" pitchFamily="34" charset="0"/>
              </a:rPr>
              <a:t>are expressed mathematically 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2BD3F7D-F421-A0E9-7474-CDB88FE5CD0E}"/>
              </a:ext>
            </a:extLst>
          </p:cNvPr>
          <p:cNvSpPr/>
          <p:nvPr/>
        </p:nvSpPr>
        <p:spPr>
          <a:xfrm>
            <a:off x="3666758" y="1473223"/>
            <a:ext cx="1068005" cy="1110836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Babies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2E3C0ED-556F-F48E-0B41-72AB5DCCDF66}"/>
              </a:ext>
            </a:extLst>
          </p:cNvPr>
          <p:cNvSpPr/>
          <p:nvPr/>
        </p:nvSpPr>
        <p:spPr>
          <a:xfrm>
            <a:off x="5624833" y="1473223"/>
            <a:ext cx="1068005" cy="1110836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Adults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A6AB532-7722-82DA-E192-FC3586DAE9F7}"/>
              </a:ext>
            </a:extLst>
          </p:cNvPr>
          <p:cNvCxnSpPr>
            <a:cxnSpLocks/>
          </p:cNvCxnSpPr>
          <p:nvPr/>
        </p:nvCxnSpPr>
        <p:spPr>
          <a:xfrm>
            <a:off x="4859959" y="2028641"/>
            <a:ext cx="63568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1E0D723-9AB7-6C99-22CE-FF5A17E2785D}"/>
              </a:ext>
            </a:extLst>
          </p:cNvPr>
          <p:cNvCxnSpPr>
            <a:cxnSpLocks/>
          </p:cNvCxnSpPr>
          <p:nvPr/>
        </p:nvCxnSpPr>
        <p:spPr>
          <a:xfrm>
            <a:off x="4200760" y="2654407"/>
            <a:ext cx="0" cy="45455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urved Connector 30">
            <a:extLst>
              <a:ext uri="{FF2B5EF4-FFF2-40B4-BE49-F238E27FC236}">
                <a16:creationId xmlns:a16="http://schemas.microsoft.com/office/drawing/2014/main" id="{6445DAB9-D8AE-940D-967C-04177EF5B774}"/>
              </a:ext>
            </a:extLst>
          </p:cNvPr>
          <p:cNvCxnSpPr>
            <a:cxnSpLocks/>
            <a:stCxn id="28" idx="0"/>
            <a:endCxn id="27" idx="0"/>
          </p:cNvCxnSpPr>
          <p:nvPr/>
        </p:nvCxnSpPr>
        <p:spPr>
          <a:xfrm rot="16200000" flipV="1">
            <a:off x="5179799" y="494185"/>
            <a:ext cx="12700" cy="1958075"/>
          </a:xfrm>
          <a:prstGeom prst="curvedConnector3">
            <a:avLst>
              <a:gd name="adj1" fmla="val 4251047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9AAE402-FE9F-697E-784E-7DCFCD50F9D1}"/>
              </a:ext>
            </a:extLst>
          </p:cNvPr>
          <p:cNvCxnSpPr>
            <a:cxnSpLocks/>
          </p:cNvCxnSpPr>
          <p:nvPr/>
        </p:nvCxnSpPr>
        <p:spPr>
          <a:xfrm>
            <a:off x="6158835" y="2650105"/>
            <a:ext cx="0" cy="45455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D19DAFF9-CD57-A6FD-AAE3-8B164ED87A88}"/>
              </a:ext>
            </a:extLst>
          </p:cNvPr>
          <p:cNvSpPr/>
          <p:nvPr/>
        </p:nvSpPr>
        <p:spPr>
          <a:xfrm>
            <a:off x="4732116" y="580540"/>
            <a:ext cx="10869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Births (B)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FE9BFF1-2F3F-45B7-2540-8600D1C8D8A0}"/>
              </a:ext>
            </a:extLst>
          </p:cNvPr>
          <p:cNvSpPr/>
          <p:nvPr/>
        </p:nvSpPr>
        <p:spPr>
          <a:xfrm>
            <a:off x="4709213" y="1601204"/>
            <a:ext cx="9573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a</a:t>
            </a:r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ging (a)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508AF08-C226-2E5C-0A52-A6CBFAAAC93C}"/>
              </a:ext>
            </a:extLst>
          </p:cNvPr>
          <p:cNvSpPr/>
          <p:nvPr/>
        </p:nvSpPr>
        <p:spPr>
          <a:xfrm>
            <a:off x="4187623" y="2684181"/>
            <a:ext cx="13997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d</a:t>
            </a:r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eaths (1-s</a:t>
            </a:r>
            <a:r>
              <a:rPr lang="en-US" baseline="-25000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b</a:t>
            </a:r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)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C00C8A4-164F-4BA4-76B3-AAB60F2525BA}"/>
              </a:ext>
            </a:extLst>
          </p:cNvPr>
          <p:cNvSpPr/>
          <p:nvPr/>
        </p:nvSpPr>
        <p:spPr>
          <a:xfrm>
            <a:off x="6096181" y="2684181"/>
            <a:ext cx="13821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deaths (1-s</a:t>
            </a:r>
            <a:r>
              <a:rPr lang="en-US" baseline="-25000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a</a:t>
            </a:r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)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989F9D5-F1A2-2DA8-F0AE-37D0D16B25D4}"/>
              </a:ext>
            </a:extLst>
          </p:cNvPr>
          <p:cNvSpPr/>
          <p:nvPr/>
        </p:nvSpPr>
        <p:spPr>
          <a:xfrm>
            <a:off x="359931" y="120607"/>
            <a:ext cx="3225338" cy="95410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0000"/>
                </a:solidFill>
                <a:effectLst/>
                <a:latin typeface="Helvetica" pitchFamily="2" charset="0"/>
              </a:rPr>
              <a:t>The structured</a:t>
            </a:r>
            <a:endParaRPr lang="en-US" sz="2800" dirty="0">
              <a:solidFill>
                <a:srgbClr val="000000"/>
              </a:solidFill>
              <a:effectLst/>
              <a:latin typeface="Helvetica" pitchFamily="2" charset="0"/>
            </a:endParaRPr>
          </a:p>
          <a:p>
            <a:r>
              <a:rPr lang="en-US" sz="2800" b="1" dirty="0">
                <a:solidFill>
                  <a:srgbClr val="000000"/>
                </a:solidFill>
                <a:effectLst/>
                <a:latin typeface="Helvetica" pitchFamily="2" charset="0"/>
              </a:rPr>
              <a:t>population model</a:t>
            </a:r>
            <a:endParaRPr lang="en-US" sz="2800" dirty="0">
              <a:solidFill>
                <a:srgbClr val="000000"/>
              </a:solidFill>
              <a:effectLst/>
              <a:latin typeface="Helvetica" pitchFamily="2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A4EAE29-8C2F-5D21-69ED-CEAF78DAB5DE}"/>
              </a:ext>
            </a:extLst>
          </p:cNvPr>
          <p:cNvGrpSpPr/>
          <p:nvPr/>
        </p:nvGrpSpPr>
        <p:grpSpPr>
          <a:xfrm>
            <a:off x="3585269" y="4083538"/>
            <a:ext cx="1759163" cy="1560586"/>
            <a:chOff x="4317811" y="5184589"/>
            <a:chExt cx="1759163" cy="1560586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A532927F-9D20-EAA6-10AA-8991F17C2BA3}"/>
                </a:ext>
              </a:extLst>
            </p:cNvPr>
            <p:cNvSpPr/>
            <p:nvPr/>
          </p:nvSpPr>
          <p:spPr>
            <a:xfrm>
              <a:off x="4317811" y="5198636"/>
              <a:ext cx="875243" cy="77188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s</a:t>
              </a:r>
              <a:r>
                <a:rPr lang="en-US" baseline="-25000" dirty="0">
                  <a:solidFill>
                    <a:schemeClr val="tx1"/>
                  </a:solidFill>
                </a:rPr>
                <a:t>b</a:t>
              </a:r>
              <a:r>
                <a:rPr lang="en-US" dirty="0">
                  <a:solidFill>
                    <a:schemeClr val="tx1"/>
                  </a:solidFill>
                </a:rPr>
                <a:t>(1-</a:t>
              </a:r>
              <a:r>
                <a:rPr lang="en-US" i="1" dirty="0">
                  <a:solidFill>
                    <a:schemeClr val="tx1"/>
                  </a:solidFill>
                </a:rPr>
                <a:t>a</a:t>
              </a:r>
              <a:r>
                <a:rPr lang="en-US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A9891B3-14EC-BE25-AE5E-62A590FEEBD8}"/>
                </a:ext>
              </a:extLst>
            </p:cNvPr>
            <p:cNvSpPr/>
            <p:nvPr/>
          </p:nvSpPr>
          <p:spPr>
            <a:xfrm>
              <a:off x="5193054" y="5184589"/>
              <a:ext cx="875243" cy="77188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i="1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B8447F34-36BF-3B6F-391C-9D6C58C8E1DB}"/>
                </a:ext>
              </a:extLst>
            </p:cNvPr>
            <p:cNvSpPr/>
            <p:nvPr/>
          </p:nvSpPr>
          <p:spPr>
            <a:xfrm>
              <a:off x="4317811" y="5970518"/>
              <a:ext cx="875243" cy="77188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s</a:t>
              </a:r>
              <a:r>
                <a:rPr lang="en-US" baseline="-25000" dirty="0" err="1">
                  <a:solidFill>
                    <a:schemeClr val="tx1"/>
                  </a:solidFill>
                </a:rPr>
                <a:t>b</a:t>
              </a:r>
              <a:r>
                <a:rPr lang="en-US" dirty="0" err="1">
                  <a:solidFill>
                    <a:schemeClr val="tx1"/>
                  </a:solidFill>
                </a:rPr>
                <a:t>a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7294706A-1E37-B820-6359-6C80E42B6728}"/>
                </a:ext>
              </a:extLst>
            </p:cNvPr>
            <p:cNvSpPr/>
            <p:nvPr/>
          </p:nvSpPr>
          <p:spPr>
            <a:xfrm>
              <a:off x="5201731" y="5970518"/>
              <a:ext cx="875243" cy="77465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s</a:t>
              </a:r>
              <a:r>
                <a:rPr lang="en-US" baseline="-25000" dirty="0" err="1">
                  <a:solidFill>
                    <a:schemeClr val="tx1"/>
                  </a:solidFill>
                </a:rPr>
                <a:t>a</a:t>
              </a:r>
              <a:endParaRPr lang="en-US" baseline="-25000" dirty="0">
                <a:solidFill>
                  <a:schemeClr val="tx1"/>
                </a:solidFill>
              </a:endParaRPr>
            </a:p>
          </p:txBody>
        </p:sp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id="{DCD80739-B91F-92F2-5A1C-A0A3821FF397}"/>
              </a:ext>
            </a:extLst>
          </p:cNvPr>
          <p:cNvSpPr/>
          <p:nvPr/>
        </p:nvSpPr>
        <p:spPr>
          <a:xfrm>
            <a:off x="6374594" y="4083538"/>
            <a:ext cx="867295" cy="771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</a:t>
            </a:r>
            <a:r>
              <a:rPr lang="en-US" baseline="-25000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D9FC13BE-0BB8-0434-4E3E-0C8509B28556}"/>
              </a:ext>
            </a:extLst>
          </p:cNvPr>
          <p:cNvSpPr/>
          <p:nvPr/>
        </p:nvSpPr>
        <p:spPr>
          <a:xfrm>
            <a:off x="6366646" y="4869467"/>
            <a:ext cx="875243" cy="77465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</a:t>
            </a:r>
            <a:r>
              <a:rPr lang="en-US" baseline="-25000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200C5E4D-44FC-1E92-9EC7-5AC6BEA41329}"/>
              </a:ext>
            </a:extLst>
          </p:cNvPr>
          <p:cNvSpPr/>
          <p:nvPr/>
        </p:nvSpPr>
        <p:spPr>
          <a:xfrm>
            <a:off x="8131367" y="4083538"/>
            <a:ext cx="2281835" cy="771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</a:t>
            </a:r>
            <a:r>
              <a:rPr lang="en-US" baseline="-25000" dirty="0">
                <a:solidFill>
                  <a:schemeClr val="tx1"/>
                </a:solidFill>
              </a:rPr>
              <a:t>b</a:t>
            </a:r>
            <a:r>
              <a:rPr lang="en-US" dirty="0">
                <a:solidFill>
                  <a:schemeClr val="tx1"/>
                </a:solidFill>
              </a:rPr>
              <a:t>(1-</a:t>
            </a:r>
            <a:r>
              <a:rPr lang="en-US" i="1" dirty="0">
                <a:solidFill>
                  <a:schemeClr val="tx1"/>
                </a:solidFill>
              </a:rPr>
              <a:t>a</a:t>
            </a:r>
            <a:r>
              <a:rPr lang="en-US" dirty="0">
                <a:solidFill>
                  <a:schemeClr val="tx1"/>
                </a:solidFill>
              </a:rPr>
              <a:t>) N</a:t>
            </a:r>
            <a:r>
              <a:rPr lang="en-US" baseline="-25000" dirty="0">
                <a:solidFill>
                  <a:schemeClr val="tx1"/>
                </a:solidFill>
              </a:rPr>
              <a:t>b </a:t>
            </a:r>
            <a:r>
              <a:rPr lang="en-US" dirty="0">
                <a:solidFill>
                  <a:schemeClr val="tx1"/>
                </a:solidFill>
              </a:rPr>
              <a:t>+ </a:t>
            </a:r>
            <a:r>
              <a:rPr lang="en-US" dirty="0" err="1">
                <a:solidFill>
                  <a:schemeClr val="tx1"/>
                </a:solidFill>
              </a:rPr>
              <a:t>BN</a:t>
            </a:r>
            <a:r>
              <a:rPr lang="en-US" baseline="-25000" dirty="0" err="1">
                <a:solidFill>
                  <a:schemeClr val="tx1"/>
                </a:solidFill>
              </a:rPr>
              <a:t>a</a:t>
            </a:r>
            <a:r>
              <a:rPr lang="en-US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9DC50A86-0EE0-0F6A-C6EB-A41FA033621A}"/>
              </a:ext>
            </a:extLst>
          </p:cNvPr>
          <p:cNvSpPr/>
          <p:nvPr/>
        </p:nvSpPr>
        <p:spPr>
          <a:xfrm>
            <a:off x="8123419" y="4869467"/>
            <a:ext cx="2289783" cy="77465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</a:t>
            </a:r>
            <a:r>
              <a:rPr lang="en-US" baseline="-25000" dirty="0">
                <a:solidFill>
                  <a:schemeClr val="tx1"/>
                </a:solidFill>
              </a:rPr>
              <a:t>b </a:t>
            </a:r>
            <a:r>
              <a:rPr lang="en-US" i="1" dirty="0">
                <a:solidFill>
                  <a:schemeClr val="tx1"/>
                </a:solidFill>
              </a:rPr>
              <a:t>a</a:t>
            </a:r>
            <a:r>
              <a:rPr lang="en-US" dirty="0">
                <a:solidFill>
                  <a:schemeClr val="tx1"/>
                </a:solidFill>
              </a:rPr>
              <a:t> N</a:t>
            </a:r>
            <a:r>
              <a:rPr lang="en-US" baseline="-25000" dirty="0">
                <a:solidFill>
                  <a:schemeClr val="tx1"/>
                </a:solidFill>
              </a:rPr>
              <a:t>b </a:t>
            </a:r>
            <a:r>
              <a:rPr lang="en-US" dirty="0">
                <a:solidFill>
                  <a:schemeClr val="tx1"/>
                </a:solidFill>
              </a:rPr>
              <a:t>+ </a:t>
            </a:r>
            <a:r>
              <a:rPr lang="en-US" dirty="0" err="1">
                <a:solidFill>
                  <a:schemeClr val="tx1"/>
                </a:solidFill>
              </a:rPr>
              <a:t>s</a:t>
            </a:r>
            <a:r>
              <a:rPr lang="en-US" baseline="-25000" dirty="0" err="1">
                <a:solidFill>
                  <a:schemeClr val="tx1"/>
                </a:solidFill>
              </a:rPr>
              <a:t>a</a:t>
            </a:r>
            <a:r>
              <a:rPr lang="en-US" dirty="0" err="1">
                <a:solidFill>
                  <a:schemeClr val="tx1"/>
                </a:solidFill>
              </a:rPr>
              <a:t>N</a:t>
            </a:r>
            <a:r>
              <a:rPr lang="en-US" baseline="-25000" dirty="0" err="1">
                <a:solidFill>
                  <a:schemeClr val="tx1"/>
                </a:solidFill>
              </a:rPr>
              <a:t>a</a:t>
            </a:r>
            <a:r>
              <a:rPr lang="en-US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5A61AD9-6D0F-6F7B-E71A-3EBBFB4C0968}"/>
              </a:ext>
            </a:extLst>
          </p:cNvPr>
          <p:cNvSpPr/>
          <p:nvPr/>
        </p:nvSpPr>
        <p:spPr>
          <a:xfrm>
            <a:off x="4301654" y="3512130"/>
            <a:ext cx="4074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latin typeface="Helvetica" pitchFamily="2" charset="0"/>
              </a:rPr>
              <a:t>A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DBAF4AB-D7FF-EF0E-3C5B-8479A5192512}"/>
              </a:ext>
            </a:extLst>
          </p:cNvPr>
          <p:cNvSpPr/>
          <p:nvPr/>
        </p:nvSpPr>
        <p:spPr>
          <a:xfrm>
            <a:off x="6613605" y="3522517"/>
            <a:ext cx="47641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err="1">
                <a:latin typeface="Helvetica" pitchFamily="2" charset="0"/>
              </a:rPr>
              <a:t>N</a:t>
            </a:r>
            <a:r>
              <a:rPr lang="en-US" sz="2400" b="1" baseline="-25000" dirty="0" err="1">
                <a:latin typeface="Helvetica" pitchFamily="2" charset="0"/>
              </a:rPr>
              <a:t>t</a:t>
            </a:r>
            <a:endParaRPr lang="en-US" sz="2400" b="1" baseline="-25000" dirty="0">
              <a:latin typeface="Helvetica" pitchFamily="2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5061F6FB-DE8A-6EFC-8BFA-248C8B73786B}"/>
              </a:ext>
            </a:extLst>
          </p:cNvPr>
          <p:cNvSpPr/>
          <p:nvPr/>
        </p:nvSpPr>
        <p:spPr>
          <a:xfrm>
            <a:off x="8913083" y="3522517"/>
            <a:ext cx="71045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dirty="0">
                <a:solidFill>
                  <a:srgbClr val="000000"/>
                </a:solidFill>
                <a:effectLst/>
                <a:latin typeface="Helvetica" pitchFamily="2" charset="0"/>
                <a:cs typeface="Gill Sans" panose="020B0502020104020203" pitchFamily="34" charset="-79"/>
              </a:rPr>
              <a:t>N</a:t>
            </a:r>
            <a:r>
              <a:rPr lang="en-US" sz="2400" b="1" baseline="-25000" dirty="0">
                <a:solidFill>
                  <a:srgbClr val="000000"/>
                </a:solidFill>
                <a:effectLst/>
                <a:latin typeface="Helvetica" pitchFamily="2" charset="0"/>
                <a:cs typeface="Gill Sans" panose="020B0502020104020203" pitchFamily="34" charset="-79"/>
              </a:rPr>
              <a:t>t+1</a:t>
            </a:r>
            <a:endParaRPr lang="en-US" sz="2400" dirty="0">
              <a:solidFill>
                <a:srgbClr val="000000"/>
              </a:solidFill>
              <a:effectLst/>
              <a:latin typeface="Helvetica" pitchFamily="2" charset="0"/>
              <a:cs typeface="Gill Sans" panose="020B0502020104020203" pitchFamily="34" charset="-79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F400298A-C1E2-552F-CCAF-DBA5F62D32C2}"/>
              </a:ext>
            </a:extLst>
          </p:cNvPr>
          <p:cNvSpPr/>
          <p:nvPr/>
        </p:nvSpPr>
        <p:spPr>
          <a:xfrm>
            <a:off x="5701334" y="4624587"/>
            <a:ext cx="44114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Helvetica" pitchFamily="2" charset="0"/>
              </a:rPr>
              <a:t>x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991D115-C7F4-2073-E16B-AB36782E6895}"/>
              </a:ext>
            </a:extLst>
          </p:cNvPr>
          <p:cNvSpPr/>
          <p:nvPr/>
        </p:nvSpPr>
        <p:spPr>
          <a:xfrm>
            <a:off x="7475649" y="4582077"/>
            <a:ext cx="44114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Helvetica" pitchFamily="2" charset="0"/>
              </a:rPr>
              <a:t>=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D16FE102-9FAF-13CF-2D23-9E4675A4E720}"/>
              </a:ext>
            </a:extLst>
          </p:cNvPr>
          <p:cNvSpPr/>
          <p:nvPr/>
        </p:nvSpPr>
        <p:spPr>
          <a:xfrm>
            <a:off x="8373710" y="2641459"/>
            <a:ext cx="2572114" cy="6771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800" dirty="0">
                <a:solidFill>
                  <a:srgbClr val="C00000"/>
                </a:solidFill>
                <a:effectLst/>
                <a:latin typeface="Helvetica" pitchFamily="2" charset="0"/>
                <a:cs typeface="Gill Sans" panose="020B0502020104020203" pitchFamily="34" charset="-79"/>
              </a:rPr>
              <a:t>N</a:t>
            </a:r>
            <a:r>
              <a:rPr lang="en-US" sz="3800" baseline="-25000" dirty="0">
                <a:solidFill>
                  <a:srgbClr val="C00000"/>
                </a:solidFill>
                <a:effectLst/>
                <a:latin typeface="Helvetica" pitchFamily="2" charset="0"/>
                <a:cs typeface="Gill Sans" panose="020B0502020104020203" pitchFamily="34" charset="-79"/>
              </a:rPr>
              <a:t>t+1 </a:t>
            </a:r>
            <a:r>
              <a:rPr lang="en-US" sz="3800" dirty="0">
                <a:solidFill>
                  <a:srgbClr val="C00000"/>
                </a:solidFill>
                <a:effectLst/>
                <a:latin typeface="Helvetica" pitchFamily="2" charset="0"/>
                <a:cs typeface="Gill Sans" panose="020B0502020104020203" pitchFamily="34" charset="-79"/>
              </a:rPr>
              <a:t>= A* </a:t>
            </a:r>
            <a:r>
              <a:rPr lang="en-US" sz="3800" dirty="0" err="1">
                <a:solidFill>
                  <a:srgbClr val="C00000"/>
                </a:solidFill>
                <a:effectLst/>
                <a:latin typeface="Helvetica" pitchFamily="2" charset="0"/>
                <a:cs typeface="Gill Sans" panose="020B0502020104020203" pitchFamily="34" charset="-79"/>
              </a:rPr>
              <a:t>N</a:t>
            </a:r>
            <a:r>
              <a:rPr lang="en-US" sz="3800" baseline="-25000" dirty="0" err="1">
                <a:solidFill>
                  <a:srgbClr val="C00000"/>
                </a:solidFill>
                <a:effectLst/>
                <a:latin typeface="Helvetica" pitchFamily="2" charset="0"/>
                <a:cs typeface="Gill Sans" panose="020B0502020104020203" pitchFamily="34" charset="-79"/>
              </a:rPr>
              <a:t>t</a:t>
            </a:r>
            <a:endParaRPr lang="en-US" sz="3800" baseline="-25000" dirty="0">
              <a:solidFill>
                <a:srgbClr val="C00000"/>
              </a:solidFill>
              <a:effectLst/>
              <a:latin typeface="Helvetica" pitchFamily="2" charset="0"/>
              <a:cs typeface="Gill Sans" panose="020B05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09381533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F02E913-B0C4-60C0-7132-F312D14CFBF0}"/>
              </a:ext>
            </a:extLst>
          </p:cNvPr>
          <p:cNvSpPr/>
          <p:nvPr/>
        </p:nvSpPr>
        <p:spPr>
          <a:xfrm>
            <a:off x="7003851" y="120607"/>
            <a:ext cx="5311833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effectLst/>
                <a:latin typeface="Helvetica Light" panose="020B0403020202020204" pitchFamily="34" charset="0"/>
              </a:rPr>
              <a:t>1. Populations are divided into compartments</a:t>
            </a:r>
          </a:p>
          <a:p>
            <a:pPr algn="ctr"/>
            <a:r>
              <a:rPr lang="en-US" dirty="0">
                <a:effectLst/>
                <a:latin typeface="Helvetica Light" panose="020B0403020202020204" pitchFamily="34" charset="0"/>
              </a:rPr>
              <a:t>2.</a:t>
            </a:r>
            <a:r>
              <a:rPr lang="en-US" dirty="0">
                <a:latin typeface="Helvetica Light" panose="020B0403020202020204" pitchFamily="34" charset="0"/>
              </a:rPr>
              <a:t> Individuals within a compartment are homogenously mixed</a:t>
            </a:r>
            <a:r>
              <a:rPr lang="en-US" dirty="0">
                <a:effectLst/>
                <a:latin typeface="Helvetica Light" panose="020B0403020202020204" pitchFamily="34" charset="0"/>
              </a:rPr>
              <a:t> </a:t>
            </a:r>
          </a:p>
          <a:p>
            <a:pPr algn="ctr"/>
            <a:r>
              <a:rPr lang="en-US" dirty="0">
                <a:latin typeface="Helvetica Light" panose="020B0403020202020204" pitchFamily="34" charset="0"/>
              </a:rPr>
              <a:t>3. </a:t>
            </a:r>
            <a:r>
              <a:rPr lang="en-US" dirty="0">
                <a:effectLst/>
                <a:latin typeface="Helvetica Light" panose="020B0403020202020204" pitchFamily="34" charset="0"/>
              </a:rPr>
              <a:t>Compartments and transition rates are </a:t>
            </a:r>
          </a:p>
          <a:p>
            <a:pPr algn="ctr"/>
            <a:r>
              <a:rPr lang="en-US" dirty="0">
                <a:effectLst/>
                <a:latin typeface="Helvetica Light" panose="020B0403020202020204" pitchFamily="34" charset="0"/>
              </a:rPr>
              <a:t>determined by biological systems</a:t>
            </a:r>
          </a:p>
          <a:p>
            <a:pPr algn="ctr"/>
            <a:r>
              <a:rPr lang="en-US" b="1" dirty="0">
                <a:solidFill>
                  <a:srgbClr val="C00000"/>
                </a:solidFill>
                <a:effectLst/>
                <a:latin typeface="Helvetica Light" panose="020B0403020202020204" pitchFamily="34" charset="0"/>
              </a:rPr>
              <a:t>4. Rates of transferring between compartments </a:t>
            </a:r>
          </a:p>
          <a:p>
            <a:pPr algn="ctr"/>
            <a:r>
              <a:rPr lang="en-US" b="1" dirty="0">
                <a:solidFill>
                  <a:srgbClr val="C00000"/>
                </a:solidFill>
                <a:effectLst/>
                <a:latin typeface="Helvetica Light" panose="020B0403020202020204" pitchFamily="34" charset="0"/>
              </a:rPr>
              <a:t>are expressed mathematically 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2BD3F7D-F421-A0E9-7474-CDB88FE5CD0E}"/>
              </a:ext>
            </a:extLst>
          </p:cNvPr>
          <p:cNvSpPr/>
          <p:nvPr/>
        </p:nvSpPr>
        <p:spPr>
          <a:xfrm>
            <a:off x="3666758" y="1473223"/>
            <a:ext cx="1068005" cy="1110836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Babies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2E3C0ED-556F-F48E-0B41-72AB5DCCDF66}"/>
              </a:ext>
            </a:extLst>
          </p:cNvPr>
          <p:cNvSpPr/>
          <p:nvPr/>
        </p:nvSpPr>
        <p:spPr>
          <a:xfrm>
            <a:off x="5624833" y="1473223"/>
            <a:ext cx="1068005" cy="1110836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Adults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A6AB532-7722-82DA-E192-FC3586DAE9F7}"/>
              </a:ext>
            </a:extLst>
          </p:cNvPr>
          <p:cNvCxnSpPr>
            <a:cxnSpLocks/>
          </p:cNvCxnSpPr>
          <p:nvPr/>
        </p:nvCxnSpPr>
        <p:spPr>
          <a:xfrm>
            <a:off x="4859959" y="2028641"/>
            <a:ext cx="63568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1E0D723-9AB7-6C99-22CE-FF5A17E2785D}"/>
              </a:ext>
            </a:extLst>
          </p:cNvPr>
          <p:cNvCxnSpPr>
            <a:cxnSpLocks/>
          </p:cNvCxnSpPr>
          <p:nvPr/>
        </p:nvCxnSpPr>
        <p:spPr>
          <a:xfrm>
            <a:off x="4200760" y="2654407"/>
            <a:ext cx="0" cy="45455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urved Connector 30">
            <a:extLst>
              <a:ext uri="{FF2B5EF4-FFF2-40B4-BE49-F238E27FC236}">
                <a16:creationId xmlns:a16="http://schemas.microsoft.com/office/drawing/2014/main" id="{6445DAB9-D8AE-940D-967C-04177EF5B774}"/>
              </a:ext>
            </a:extLst>
          </p:cNvPr>
          <p:cNvCxnSpPr>
            <a:cxnSpLocks/>
            <a:stCxn id="28" idx="0"/>
            <a:endCxn id="27" idx="0"/>
          </p:cNvCxnSpPr>
          <p:nvPr/>
        </p:nvCxnSpPr>
        <p:spPr>
          <a:xfrm rot="16200000" flipV="1">
            <a:off x="5179799" y="494185"/>
            <a:ext cx="12700" cy="1958075"/>
          </a:xfrm>
          <a:prstGeom prst="curvedConnector3">
            <a:avLst>
              <a:gd name="adj1" fmla="val 4251047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9AAE402-FE9F-697E-784E-7DCFCD50F9D1}"/>
              </a:ext>
            </a:extLst>
          </p:cNvPr>
          <p:cNvCxnSpPr>
            <a:cxnSpLocks/>
          </p:cNvCxnSpPr>
          <p:nvPr/>
        </p:nvCxnSpPr>
        <p:spPr>
          <a:xfrm>
            <a:off x="6158835" y="2650105"/>
            <a:ext cx="0" cy="45455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D19DAFF9-CD57-A6FD-AAE3-8B164ED87A88}"/>
              </a:ext>
            </a:extLst>
          </p:cNvPr>
          <p:cNvSpPr/>
          <p:nvPr/>
        </p:nvSpPr>
        <p:spPr>
          <a:xfrm>
            <a:off x="4732116" y="580540"/>
            <a:ext cx="10869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Births (B)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FE9BFF1-2F3F-45B7-2540-8600D1C8D8A0}"/>
              </a:ext>
            </a:extLst>
          </p:cNvPr>
          <p:cNvSpPr/>
          <p:nvPr/>
        </p:nvSpPr>
        <p:spPr>
          <a:xfrm>
            <a:off x="4709213" y="1601204"/>
            <a:ext cx="9573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a</a:t>
            </a:r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ging (a)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508AF08-C226-2E5C-0A52-A6CBFAAAC93C}"/>
              </a:ext>
            </a:extLst>
          </p:cNvPr>
          <p:cNvSpPr/>
          <p:nvPr/>
        </p:nvSpPr>
        <p:spPr>
          <a:xfrm>
            <a:off x="4187623" y="2684181"/>
            <a:ext cx="13997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d</a:t>
            </a:r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eaths (1-s</a:t>
            </a:r>
            <a:r>
              <a:rPr lang="en-US" baseline="-25000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b</a:t>
            </a:r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)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C00C8A4-164F-4BA4-76B3-AAB60F2525BA}"/>
              </a:ext>
            </a:extLst>
          </p:cNvPr>
          <p:cNvSpPr/>
          <p:nvPr/>
        </p:nvSpPr>
        <p:spPr>
          <a:xfrm>
            <a:off x="6096181" y="2684181"/>
            <a:ext cx="13821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deaths (1-s</a:t>
            </a:r>
            <a:r>
              <a:rPr lang="en-US" baseline="-25000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a</a:t>
            </a:r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)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989F9D5-F1A2-2DA8-F0AE-37D0D16B25D4}"/>
              </a:ext>
            </a:extLst>
          </p:cNvPr>
          <p:cNvSpPr/>
          <p:nvPr/>
        </p:nvSpPr>
        <p:spPr>
          <a:xfrm>
            <a:off x="359931" y="120607"/>
            <a:ext cx="3225338" cy="95410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0000"/>
                </a:solidFill>
                <a:effectLst/>
                <a:latin typeface="Helvetica" pitchFamily="2" charset="0"/>
              </a:rPr>
              <a:t>The structured</a:t>
            </a:r>
            <a:endParaRPr lang="en-US" sz="2800" dirty="0">
              <a:solidFill>
                <a:srgbClr val="000000"/>
              </a:solidFill>
              <a:effectLst/>
              <a:latin typeface="Helvetica" pitchFamily="2" charset="0"/>
            </a:endParaRPr>
          </a:p>
          <a:p>
            <a:r>
              <a:rPr lang="en-US" sz="2800" b="1" dirty="0">
                <a:solidFill>
                  <a:srgbClr val="000000"/>
                </a:solidFill>
                <a:effectLst/>
                <a:latin typeface="Helvetica" pitchFamily="2" charset="0"/>
              </a:rPr>
              <a:t>population model</a:t>
            </a:r>
            <a:endParaRPr lang="en-US" sz="2800" dirty="0">
              <a:solidFill>
                <a:srgbClr val="000000"/>
              </a:solidFill>
              <a:effectLst/>
              <a:latin typeface="Helvetica" pitchFamily="2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A4EAE29-8C2F-5D21-69ED-CEAF78DAB5DE}"/>
              </a:ext>
            </a:extLst>
          </p:cNvPr>
          <p:cNvGrpSpPr/>
          <p:nvPr/>
        </p:nvGrpSpPr>
        <p:grpSpPr>
          <a:xfrm>
            <a:off x="3585269" y="4083538"/>
            <a:ext cx="1759163" cy="1560586"/>
            <a:chOff x="4317811" y="5184589"/>
            <a:chExt cx="1759163" cy="1560586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A532927F-9D20-EAA6-10AA-8991F17C2BA3}"/>
                </a:ext>
              </a:extLst>
            </p:cNvPr>
            <p:cNvSpPr/>
            <p:nvPr/>
          </p:nvSpPr>
          <p:spPr>
            <a:xfrm>
              <a:off x="4317811" y="5198636"/>
              <a:ext cx="875243" cy="77188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s</a:t>
              </a:r>
              <a:r>
                <a:rPr lang="en-US" baseline="-25000" dirty="0">
                  <a:solidFill>
                    <a:schemeClr val="tx1"/>
                  </a:solidFill>
                </a:rPr>
                <a:t>b</a:t>
              </a:r>
              <a:r>
                <a:rPr lang="en-US" dirty="0">
                  <a:solidFill>
                    <a:schemeClr val="tx1"/>
                  </a:solidFill>
                </a:rPr>
                <a:t>(1-</a:t>
              </a:r>
              <a:r>
                <a:rPr lang="en-US" i="1" dirty="0">
                  <a:solidFill>
                    <a:schemeClr val="tx1"/>
                  </a:solidFill>
                </a:rPr>
                <a:t>a</a:t>
              </a:r>
              <a:r>
                <a:rPr lang="en-US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A9891B3-14EC-BE25-AE5E-62A590FEEBD8}"/>
                </a:ext>
              </a:extLst>
            </p:cNvPr>
            <p:cNvSpPr/>
            <p:nvPr/>
          </p:nvSpPr>
          <p:spPr>
            <a:xfrm>
              <a:off x="5193054" y="5184589"/>
              <a:ext cx="875243" cy="77188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i="1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B8447F34-36BF-3B6F-391C-9D6C58C8E1DB}"/>
                </a:ext>
              </a:extLst>
            </p:cNvPr>
            <p:cNvSpPr/>
            <p:nvPr/>
          </p:nvSpPr>
          <p:spPr>
            <a:xfrm>
              <a:off x="4317811" y="5970518"/>
              <a:ext cx="875243" cy="77188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s</a:t>
              </a:r>
              <a:r>
                <a:rPr lang="en-US" baseline="-25000" dirty="0" err="1">
                  <a:solidFill>
                    <a:schemeClr val="tx1"/>
                  </a:solidFill>
                </a:rPr>
                <a:t>b</a:t>
              </a:r>
              <a:r>
                <a:rPr lang="en-US" dirty="0" err="1">
                  <a:solidFill>
                    <a:schemeClr val="tx1"/>
                  </a:solidFill>
                </a:rPr>
                <a:t>a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7294706A-1E37-B820-6359-6C80E42B6728}"/>
                </a:ext>
              </a:extLst>
            </p:cNvPr>
            <p:cNvSpPr/>
            <p:nvPr/>
          </p:nvSpPr>
          <p:spPr>
            <a:xfrm>
              <a:off x="5201731" y="5970518"/>
              <a:ext cx="875243" cy="77465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s</a:t>
              </a:r>
              <a:r>
                <a:rPr lang="en-US" baseline="-25000" dirty="0" err="1">
                  <a:solidFill>
                    <a:schemeClr val="tx1"/>
                  </a:solidFill>
                </a:rPr>
                <a:t>a</a:t>
              </a:r>
              <a:endParaRPr lang="en-US" baseline="-25000" dirty="0">
                <a:solidFill>
                  <a:schemeClr val="tx1"/>
                </a:solidFill>
              </a:endParaRPr>
            </a:p>
          </p:txBody>
        </p:sp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id="{DCD80739-B91F-92F2-5A1C-A0A3821FF397}"/>
              </a:ext>
            </a:extLst>
          </p:cNvPr>
          <p:cNvSpPr/>
          <p:nvPr/>
        </p:nvSpPr>
        <p:spPr>
          <a:xfrm>
            <a:off x="6374594" y="4083538"/>
            <a:ext cx="867295" cy="771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</a:t>
            </a:r>
            <a:r>
              <a:rPr lang="en-US" baseline="-25000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D9FC13BE-0BB8-0434-4E3E-0C8509B28556}"/>
              </a:ext>
            </a:extLst>
          </p:cNvPr>
          <p:cNvSpPr/>
          <p:nvPr/>
        </p:nvSpPr>
        <p:spPr>
          <a:xfrm>
            <a:off x="6366646" y="4869467"/>
            <a:ext cx="875243" cy="77465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</a:t>
            </a:r>
            <a:r>
              <a:rPr lang="en-US" baseline="-25000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200C5E4D-44FC-1E92-9EC7-5AC6BEA41329}"/>
              </a:ext>
            </a:extLst>
          </p:cNvPr>
          <p:cNvSpPr/>
          <p:nvPr/>
        </p:nvSpPr>
        <p:spPr>
          <a:xfrm>
            <a:off x="8131367" y="4083538"/>
            <a:ext cx="2281835" cy="771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</a:t>
            </a:r>
            <a:r>
              <a:rPr lang="en-US" baseline="-25000" dirty="0">
                <a:solidFill>
                  <a:schemeClr val="tx1"/>
                </a:solidFill>
              </a:rPr>
              <a:t>b</a:t>
            </a:r>
            <a:r>
              <a:rPr lang="en-US" dirty="0">
                <a:solidFill>
                  <a:schemeClr val="tx1"/>
                </a:solidFill>
              </a:rPr>
              <a:t>(1-</a:t>
            </a:r>
            <a:r>
              <a:rPr lang="en-US" i="1" dirty="0">
                <a:solidFill>
                  <a:schemeClr val="tx1"/>
                </a:solidFill>
              </a:rPr>
              <a:t>a</a:t>
            </a:r>
            <a:r>
              <a:rPr lang="en-US" dirty="0">
                <a:solidFill>
                  <a:schemeClr val="tx1"/>
                </a:solidFill>
              </a:rPr>
              <a:t>) N</a:t>
            </a:r>
            <a:r>
              <a:rPr lang="en-US" baseline="-25000" dirty="0">
                <a:solidFill>
                  <a:schemeClr val="tx1"/>
                </a:solidFill>
              </a:rPr>
              <a:t>b </a:t>
            </a:r>
            <a:r>
              <a:rPr lang="en-US" dirty="0">
                <a:solidFill>
                  <a:schemeClr val="tx1"/>
                </a:solidFill>
              </a:rPr>
              <a:t>+ </a:t>
            </a:r>
            <a:r>
              <a:rPr lang="en-US" dirty="0" err="1">
                <a:solidFill>
                  <a:schemeClr val="tx1"/>
                </a:solidFill>
              </a:rPr>
              <a:t>BN</a:t>
            </a:r>
            <a:r>
              <a:rPr lang="en-US" baseline="-25000" dirty="0" err="1">
                <a:solidFill>
                  <a:schemeClr val="tx1"/>
                </a:solidFill>
              </a:rPr>
              <a:t>a</a:t>
            </a:r>
            <a:r>
              <a:rPr lang="en-US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9DC50A86-0EE0-0F6A-C6EB-A41FA033621A}"/>
              </a:ext>
            </a:extLst>
          </p:cNvPr>
          <p:cNvSpPr/>
          <p:nvPr/>
        </p:nvSpPr>
        <p:spPr>
          <a:xfrm>
            <a:off x="8123419" y="4869467"/>
            <a:ext cx="2289783" cy="77465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</a:t>
            </a:r>
            <a:r>
              <a:rPr lang="en-US" baseline="-25000" dirty="0">
                <a:solidFill>
                  <a:schemeClr val="tx1"/>
                </a:solidFill>
              </a:rPr>
              <a:t>b </a:t>
            </a:r>
            <a:r>
              <a:rPr lang="en-US" i="1" dirty="0">
                <a:solidFill>
                  <a:schemeClr val="tx1"/>
                </a:solidFill>
              </a:rPr>
              <a:t>a</a:t>
            </a:r>
            <a:r>
              <a:rPr lang="en-US" dirty="0">
                <a:solidFill>
                  <a:schemeClr val="tx1"/>
                </a:solidFill>
              </a:rPr>
              <a:t> N</a:t>
            </a:r>
            <a:r>
              <a:rPr lang="en-US" baseline="-25000" dirty="0">
                <a:solidFill>
                  <a:schemeClr val="tx1"/>
                </a:solidFill>
              </a:rPr>
              <a:t>b </a:t>
            </a:r>
            <a:r>
              <a:rPr lang="en-US" dirty="0">
                <a:solidFill>
                  <a:schemeClr val="tx1"/>
                </a:solidFill>
              </a:rPr>
              <a:t>+ </a:t>
            </a:r>
            <a:r>
              <a:rPr lang="en-US" dirty="0" err="1">
                <a:solidFill>
                  <a:schemeClr val="tx1"/>
                </a:solidFill>
              </a:rPr>
              <a:t>s</a:t>
            </a:r>
            <a:r>
              <a:rPr lang="en-US" baseline="-25000" dirty="0" err="1">
                <a:solidFill>
                  <a:schemeClr val="tx1"/>
                </a:solidFill>
              </a:rPr>
              <a:t>a</a:t>
            </a:r>
            <a:r>
              <a:rPr lang="en-US" dirty="0" err="1">
                <a:solidFill>
                  <a:schemeClr val="tx1"/>
                </a:solidFill>
              </a:rPr>
              <a:t>N</a:t>
            </a:r>
            <a:r>
              <a:rPr lang="en-US" baseline="-25000" dirty="0" err="1">
                <a:solidFill>
                  <a:schemeClr val="tx1"/>
                </a:solidFill>
              </a:rPr>
              <a:t>a</a:t>
            </a:r>
            <a:r>
              <a:rPr lang="en-US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5A61AD9-6D0F-6F7B-E71A-3EBBFB4C0968}"/>
              </a:ext>
            </a:extLst>
          </p:cNvPr>
          <p:cNvSpPr/>
          <p:nvPr/>
        </p:nvSpPr>
        <p:spPr>
          <a:xfrm>
            <a:off x="4301654" y="3512130"/>
            <a:ext cx="4074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latin typeface="Helvetica" pitchFamily="2" charset="0"/>
              </a:rPr>
              <a:t>A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DBAF4AB-D7FF-EF0E-3C5B-8479A5192512}"/>
              </a:ext>
            </a:extLst>
          </p:cNvPr>
          <p:cNvSpPr/>
          <p:nvPr/>
        </p:nvSpPr>
        <p:spPr>
          <a:xfrm>
            <a:off x="6613605" y="3522517"/>
            <a:ext cx="47641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err="1">
                <a:latin typeface="Helvetica" pitchFamily="2" charset="0"/>
              </a:rPr>
              <a:t>N</a:t>
            </a:r>
            <a:r>
              <a:rPr lang="en-US" sz="2400" b="1" baseline="-25000" dirty="0" err="1">
                <a:latin typeface="Helvetica" pitchFamily="2" charset="0"/>
              </a:rPr>
              <a:t>t</a:t>
            </a:r>
            <a:endParaRPr lang="en-US" sz="2400" b="1" baseline="-25000" dirty="0">
              <a:latin typeface="Helvetica" pitchFamily="2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5061F6FB-DE8A-6EFC-8BFA-248C8B73786B}"/>
              </a:ext>
            </a:extLst>
          </p:cNvPr>
          <p:cNvSpPr/>
          <p:nvPr/>
        </p:nvSpPr>
        <p:spPr>
          <a:xfrm>
            <a:off x="8913083" y="3522517"/>
            <a:ext cx="71045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dirty="0">
                <a:solidFill>
                  <a:srgbClr val="000000"/>
                </a:solidFill>
                <a:effectLst/>
                <a:latin typeface="Helvetica" pitchFamily="2" charset="0"/>
                <a:cs typeface="Gill Sans" panose="020B0502020104020203" pitchFamily="34" charset="-79"/>
              </a:rPr>
              <a:t>N</a:t>
            </a:r>
            <a:r>
              <a:rPr lang="en-US" sz="2400" b="1" baseline="-25000" dirty="0">
                <a:solidFill>
                  <a:srgbClr val="000000"/>
                </a:solidFill>
                <a:effectLst/>
                <a:latin typeface="Helvetica" pitchFamily="2" charset="0"/>
                <a:cs typeface="Gill Sans" panose="020B0502020104020203" pitchFamily="34" charset="-79"/>
              </a:rPr>
              <a:t>t+1</a:t>
            </a:r>
            <a:endParaRPr lang="en-US" sz="2400" dirty="0">
              <a:solidFill>
                <a:srgbClr val="000000"/>
              </a:solidFill>
              <a:effectLst/>
              <a:latin typeface="Helvetica" pitchFamily="2" charset="0"/>
              <a:cs typeface="Gill Sans" panose="020B0502020104020203" pitchFamily="34" charset="-79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F400298A-C1E2-552F-CCAF-DBA5F62D32C2}"/>
              </a:ext>
            </a:extLst>
          </p:cNvPr>
          <p:cNvSpPr/>
          <p:nvPr/>
        </p:nvSpPr>
        <p:spPr>
          <a:xfrm>
            <a:off x="5701334" y="4624587"/>
            <a:ext cx="44114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Helvetica" pitchFamily="2" charset="0"/>
              </a:rPr>
              <a:t>x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991D115-C7F4-2073-E16B-AB36782E6895}"/>
              </a:ext>
            </a:extLst>
          </p:cNvPr>
          <p:cNvSpPr/>
          <p:nvPr/>
        </p:nvSpPr>
        <p:spPr>
          <a:xfrm>
            <a:off x="7475649" y="4582077"/>
            <a:ext cx="44114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Helvetica" pitchFamily="2" charset="0"/>
              </a:rPr>
              <a:t>=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D16FE102-9FAF-13CF-2D23-9E4675A4E720}"/>
              </a:ext>
            </a:extLst>
          </p:cNvPr>
          <p:cNvSpPr/>
          <p:nvPr/>
        </p:nvSpPr>
        <p:spPr>
          <a:xfrm>
            <a:off x="8373710" y="2641459"/>
            <a:ext cx="2572114" cy="6771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800" dirty="0">
                <a:solidFill>
                  <a:srgbClr val="C00000"/>
                </a:solidFill>
                <a:effectLst/>
                <a:latin typeface="Helvetica" pitchFamily="2" charset="0"/>
                <a:cs typeface="Gill Sans" panose="020B0502020104020203" pitchFamily="34" charset="-79"/>
              </a:rPr>
              <a:t>N</a:t>
            </a:r>
            <a:r>
              <a:rPr lang="en-US" sz="3800" baseline="-25000" dirty="0">
                <a:solidFill>
                  <a:srgbClr val="C00000"/>
                </a:solidFill>
                <a:effectLst/>
                <a:latin typeface="Helvetica" pitchFamily="2" charset="0"/>
                <a:cs typeface="Gill Sans" panose="020B0502020104020203" pitchFamily="34" charset="-79"/>
              </a:rPr>
              <a:t>t+1 </a:t>
            </a:r>
            <a:r>
              <a:rPr lang="en-US" sz="3800" dirty="0">
                <a:solidFill>
                  <a:srgbClr val="C00000"/>
                </a:solidFill>
                <a:effectLst/>
                <a:latin typeface="Helvetica" pitchFamily="2" charset="0"/>
                <a:cs typeface="Gill Sans" panose="020B0502020104020203" pitchFamily="34" charset="-79"/>
              </a:rPr>
              <a:t>= A* </a:t>
            </a:r>
            <a:r>
              <a:rPr lang="en-US" sz="3800" dirty="0" err="1">
                <a:solidFill>
                  <a:srgbClr val="C00000"/>
                </a:solidFill>
                <a:effectLst/>
                <a:latin typeface="Helvetica" pitchFamily="2" charset="0"/>
                <a:cs typeface="Gill Sans" panose="020B0502020104020203" pitchFamily="34" charset="-79"/>
              </a:rPr>
              <a:t>N</a:t>
            </a:r>
            <a:r>
              <a:rPr lang="en-US" sz="3800" baseline="-25000" dirty="0" err="1">
                <a:solidFill>
                  <a:srgbClr val="C00000"/>
                </a:solidFill>
                <a:effectLst/>
                <a:latin typeface="Helvetica" pitchFamily="2" charset="0"/>
                <a:cs typeface="Gill Sans" panose="020B0502020104020203" pitchFamily="34" charset="-79"/>
              </a:rPr>
              <a:t>t</a:t>
            </a:r>
            <a:endParaRPr lang="en-US" sz="3800" baseline="-25000" dirty="0">
              <a:solidFill>
                <a:srgbClr val="C00000"/>
              </a:solidFill>
              <a:effectLst/>
              <a:latin typeface="Helvetica" pitchFamily="2" charset="0"/>
              <a:cs typeface="Gill Sans" panose="020B0502020104020203" pitchFamily="34" charset="-79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3C32296-6E61-9E2E-7D19-06EF13046C99}"/>
              </a:ext>
            </a:extLst>
          </p:cNvPr>
          <p:cNvSpPr/>
          <p:nvPr/>
        </p:nvSpPr>
        <p:spPr>
          <a:xfrm>
            <a:off x="-41136" y="5815624"/>
            <a:ext cx="909306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rgbClr val="C00000"/>
                </a:solidFill>
              </a:rPr>
              <a:t>Population growth will depend on population structure!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C248DFF-8633-F145-7413-A92DB3303A59}"/>
              </a:ext>
            </a:extLst>
          </p:cNvPr>
          <p:cNvSpPr/>
          <p:nvPr/>
        </p:nvSpPr>
        <p:spPr>
          <a:xfrm>
            <a:off x="268283" y="4126225"/>
            <a:ext cx="2772181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solidFill>
                  <a:srgbClr val="FF0000"/>
                </a:solidFill>
                <a:latin typeface="Helvetica" pitchFamily="2" charset="0"/>
                <a:sym typeface="Symbol" pitchFamily="2" charset="2"/>
              </a:rPr>
              <a:t></a:t>
            </a:r>
            <a:r>
              <a:rPr lang="en-US" sz="3200" dirty="0">
                <a:solidFill>
                  <a:srgbClr val="000000"/>
                </a:solidFill>
                <a:effectLst/>
                <a:latin typeface="Helvetica Light" panose="020B0403020202020204" pitchFamily="34" charset="0"/>
              </a:rPr>
              <a:t>=</a:t>
            </a:r>
            <a:r>
              <a:rPr lang="en-US" sz="2600" dirty="0">
                <a:solidFill>
                  <a:srgbClr val="000000"/>
                </a:solidFill>
                <a:effectLst/>
                <a:latin typeface="Helvetica Light" panose="020B0403020202020204" pitchFamily="34" charset="0"/>
              </a:rPr>
              <a:t>dominant eigenvalue of transition matrix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B74824-5CF0-BD03-8A53-64244C643523}"/>
              </a:ext>
            </a:extLst>
          </p:cNvPr>
          <p:cNvSpPr/>
          <p:nvPr/>
        </p:nvSpPr>
        <p:spPr>
          <a:xfrm>
            <a:off x="359931" y="3660310"/>
            <a:ext cx="29290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  <a:effectLst/>
                <a:latin typeface="Helvetica" pitchFamily="2" charset="0"/>
                <a:cs typeface="Gill Sans" panose="020B0502020104020203" pitchFamily="34" charset="-79"/>
              </a:rPr>
              <a:t>Population rate of increase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62534B5-91B7-901B-9AFE-5D0EB2A31324}"/>
              </a:ext>
            </a:extLst>
          </p:cNvPr>
          <p:cNvCxnSpPr>
            <a:cxnSpLocks/>
          </p:cNvCxnSpPr>
          <p:nvPr/>
        </p:nvCxnSpPr>
        <p:spPr>
          <a:xfrm>
            <a:off x="2895196" y="4783694"/>
            <a:ext cx="52647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F4A39FCF-D95C-EF16-2F83-ABB7CFD365A1}"/>
              </a:ext>
            </a:extLst>
          </p:cNvPr>
          <p:cNvSpPr/>
          <p:nvPr/>
        </p:nvSpPr>
        <p:spPr>
          <a:xfrm>
            <a:off x="7290038" y="6334688"/>
            <a:ext cx="4739457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200" i="1" dirty="0"/>
              <a:t>(pop grows @</a:t>
            </a:r>
            <a:r>
              <a:rPr lang="en-US" sz="2200" dirty="0">
                <a:solidFill>
                  <a:srgbClr val="FF0000"/>
                </a:solidFill>
                <a:latin typeface="Helvetica" pitchFamily="2" charset="0"/>
                <a:sym typeface="Symbol" pitchFamily="2" charset="2"/>
              </a:rPr>
              <a:t> </a:t>
            </a:r>
            <a:r>
              <a:rPr lang="en-US" sz="2200" dirty="0">
                <a:latin typeface="Helvetica" pitchFamily="2" charset="0"/>
                <a:sym typeface="Symbol" pitchFamily="2" charset="2"/>
              </a:rPr>
              <a:t> </a:t>
            </a:r>
            <a:r>
              <a:rPr lang="en-US" sz="2200" i="1" dirty="0"/>
              <a:t>&gt;1 &amp; declines @</a:t>
            </a:r>
            <a:r>
              <a:rPr lang="en-US" sz="2200" dirty="0">
                <a:latin typeface="Helvetica" pitchFamily="2" charset="0"/>
                <a:sym typeface="Symbol" pitchFamily="2" charset="2"/>
              </a:rPr>
              <a:t>  </a:t>
            </a:r>
            <a:r>
              <a:rPr lang="en-US" sz="2200" i="1" dirty="0"/>
              <a:t>&lt; 1 )</a:t>
            </a:r>
          </a:p>
        </p:txBody>
      </p:sp>
    </p:spTree>
    <p:extLst>
      <p:ext uri="{BB962C8B-B14F-4D97-AF65-F5344CB8AC3E}">
        <p14:creationId xmlns:p14="http://schemas.microsoft.com/office/powerpoint/2010/main" val="377340370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>
            <a:extLst>
              <a:ext uri="{FF2B5EF4-FFF2-40B4-BE49-F238E27FC236}">
                <a16:creationId xmlns:a16="http://schemas.microsoft.com/office/drawing/2014/main" id="{4D850EA9-5BFD-1794-8614-BC0775A85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795" y="1888644"/>
            <a:ext cx="6551038" cy="4969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BBB81D31-B425-6302-1652-4C6E52BB8B59}"/>
              </a:ext>
            </a:extLst>
          </p:cNvPr>
          <p:cNvSpPr txBox="1">
            <a:spLocks/>
          </p:cNvSpPr>
          <p:nvPr/>
        </p:nvSpPr>
        <p:spPr>
          <a:xfrm>
            <a:off x="2823181" y="5456412"/>
            <a:ext cx="366300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 err="1"/>
              <a:t>Soay</a:t>
            </a:r>
            <a:r>
              <a:rPr lang="en-US" sz="2000" dirty="0"/>
              <a:t> Sheep of St. Kilda, Scotland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25604" name="Picture 4" descr="St Kilda Soay sheep study reaches 30th anniversary - BBC News">
            <a:extLst>
              <a:ext uri="{FF2B5EF4-FFF2-40B4-BE49-F238E27FC236}">
                <a16:creationId xmlns:a16="http://schemas.microsoft.com/office/drawing/2014/main" id="{E2DF3C07-D88A-0F13-641E-63F488EB7C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8097" y="2307044"/>
            <a:ext cx="5139108" cy="288752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162716E-ECAE-E8D4-E0B7-1F192AF218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Structured populations in practice</a:t>
            </a:r>
          </a:p>
        </p:txBody>
      </p:sp>
    </p:spTree>
    <p:extLst>
      <p:ext uri="{BB962C8B-B14F-4D97-AF65-F5344CB8AC3E}">
        <p14:creationId xmlns:p14="http://schemas.microsoft.com/office/powerpoint/2010/main" val="14780887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46F23-3B1D-9094-E686-3BCB2893C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500" dirty="0"/>
              <a:t>We can estimate growth rates by ‘fitting’ a model to data</a:t>
            </a:r>
          </a:p>
        </p:txBody>
      </p:sp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018A822C-E5CC-0A81-636E-E93331046C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2336" y="1828987"/>
            <a:ext cx="5734456" cy="4302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8519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>
            <a:extLst>
              <a:ext uri="{FF2B5EF4-FFF2-40B4-BE49-F238E27FC236}">
                <a16:creationId xmlns:a16="http://schemas.microsoft.com/office/drawing/2014/main" id="{4D850EA9-5BFD-1794-8614-BC0775A85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647" y="1888644"/>
            <a:ext cx="6551038" cy="4969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8EE89C5D-EDE2-0576-3BC3-8177D3935FCD}"/>
              </a:ext>
            </a:extLst>
          </p:cNvPr>
          <p:cNvSpPr txBox="1">
            <a:spLocks/>
          </p:cNvSpPr>
          <p:nvPr/>
        </p:nvSpPr>
        <p:spPr>
          <a:xfrm>
            <a:off x="2823181" y="5456412"/>
            <a:ext cx="366300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 err="1"/>
              <a:t>Soay</a:t>
            </a:r>
            <a:r>
              <a:rPr lang="en-US" sz="2000" dirty="0"/>
              <a:t> Sheep of St. Kilda, Scotland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B9A24790-63B9-F7F6-825E-CB28B4B6688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312" b="4114"/>
          <a:stretch/>
        </p:blipFill>
        <p:spPr>
          <a:xfrm>
            <a:off x="6753685" y="1447498"/>
            <a:ext cx="4880589" cy="3364810"/>
          </a:xfrm>
          <a:prstGeom prst="rect">
            <a:avLst/>
          </a:prstGeom>
        </p:spPr>
      </p:pic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1D1D9F11-C284-889D-3CDB-34680893BE2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5548" r="2563"/>
          <a:stretch/>
        </p:blipFill>
        <p:spPr>
          <a:xfrm>
            <a:off x="6486186" y="4858994"/>
            <a:ext cx="5705814" cy="195231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55A1EBF-46B9-4D84-1C2D-2A7ABF78FF11}"/>
              </a:ext>
            </a:extLst>
          </p:cNvPr>
          <p:cNvSpPr/>
          <p:nvPr/>
        </p:nvSpPr>
        <p:spPr>
          <a:xfrm>
            <a:off x="6714411" y="1346096"/>
            <a:ext cx="588985" cy="6439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6A236B-D74A-36C7-78A0-334ED46ACC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Structured populations in practice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97C4BB-1108-E8FB-0D62-934E979DFFB9}"/>
              </a:ext>
            </a:extLst>
          </p:cNvPr>
          <p:cNvSpPr txBox="1"/>
          <p:nvPr/>
        </p:nvSpPr>
        <p:spPr>
          <a:xfrm>
            <a:off x="10830089" y="167169"/>
            <a:ext cx="1560237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>
                <a:effectLst/>
                <a:latin typeface="Helvetica" pitchFamily="2" charset="0"/>
              </a:rPr>
              <a:t>Model compared against data</a:t>
            </a:r>
            <a:endParaRPr lang="en-US" dirty="0">
              <a:effectLst/>
              <a:latin typeface="Helvetica" pitchFamily="2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30CF756-B1AD-C0CD-157E-B08A2B637002}"/>
              </a:ext>
            </a:extLst>
          </p:cNvPr>
          <p:cNvCxnSpPr>
            <a:cxnSpLocks/>
          </p:cNvCxnSpPr>
          <p:nvPr/>
        </p:nvCxnSpPr>
        <p:spPr>
          <a:xfrm flipH="1">
            <a:off x="11108986" y="1606625"/>
            <a:ext cx="203744" cy="28201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479197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B9A24790-63B9-F7F6-825E-CB28B4B668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312" b="4114"/>
          <a:stretch/>
        </p:blipFill>
        <p:spPr>
          <a:xfrm>
            <a:off x="6753685" y="1447498"/>
            <a:ext cx="4880589" cy="3364810"/>
          </a:xfrm>
          <a:prstGeom prst="rect">
            <a:avLst/>
          </a:prstGeom>
        </p:spPr>
      </p:pic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1D1D9F11-C284-889D-3CDB-34680893BE2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5548" r="2563"/>
          <a:stretch/>
        </p:blipFill>
        <p:spPr>
          <a:xfrm>
            <a:off x="6486186" y="4858994"/>
            <a:ext cx="5705814" cy="195231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55A1EBF-46B9-4D84-1C2D-2A7ABF78FF11}"/>
              </a:ext>
            </a:extLst>
          </p:cNvPr>
          <p:cNvSpPr/>
          <p:nvPr/>
        </p:nvSpPr>
        <p:spPr>
          <a:xfrm>
            <a:off x="6714411" y="1346096"/>
            <a:ext cx="588985" cy="6439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6A236B-D74A-36C7-78A0-334ED46ACC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Structured populations in practice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97C4BB-1108-E8FB-0D62-934E979DFFB9}"/>
              </a:ext>
            </a:extLst>
          </p:cNvPr>
          <p:cNvSpPr txBox="1"/>
          <p:nvPr/>
        </p:nvSpPr>
        <p:spPr>
          <a:xfrm>
            <a:off x="10830089" y="167169"/>
            <a:ext cx="1560237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>
                <a:effectLst/>
                <a:latin typeface="Helvetica" pitchFamily="2" charset="0"/>
              </a:rPr>
              <a:t>Model compared against data</a:t>
            </a:r>
            <a:endParaRPr lang="en-US" dirty="0">
              <a:effectLst/>
              <a:latin typeface="Helvetica" pitchFamily="2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30CF756-B1AD-C0CD-157E-B08A2B637002}"/>
              </a:ext>
            </a:extLst>
          </p:cNvPr>
          <p:cNvCxnSpPr>
            <a:cxnSpLocks/>
          </p:cNvCxnSpPr>
          <p:nvPr/>
        </p:nvCxnSpPr>
        <p:spPr>
          <a:xfrm flipH="1">
            <a:off x="11108986" y="1606625"/>
            <a:ext cx="203744" cy="28201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F58D734-0A06-112F-8831-7DDCDF03D363}"/>
              </a:ext>
            </a:extLst>
          </p:cNvPr>
          <p:cNvSpPr txBox="1"/>
          <p:nvPr/>
        </p:nvSpPr>
        <p:spPr>
          <a:xfrm>
            <a:off x="813629" y="1660709"/>
            <a:ext cx="5940056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>
                <a:effectLst/>
                <a:latin typeface="Helvetica" pitchFamily="2" charset="0"/>
              </a:rPr>
              <a:t>These results used a simple </a:t>
            </a:r>
            <a:r>
              <a:rPr lang="en-US" sz="2200" b="1" dirty="0">
                <a:solidFill>
                  <a:srgbClr val="C00000"/>
                </a:solidFill>
                <a:effectLst/>
                <a:latin typeface="Helvetica" pitchFamily="2" charset="0"/>
              </a:rPr>
              <a:t>density-dependent </a:t>
            </a:r>
            <a:r>
              <a:rPr lang="en-US" sz="2200" dirty="0">
                <a:effectLst/>
                <a:latin typeface="Helvetica" pitchFamily="2" charset="0"/>
              </a:rPr>
              <a:t>model only!</a:t>
            </a:r>
            <a:endParaRPr lang="en-US" dirty="0">
              <a:effectLst/>
              <a:latin typeface="Helvetica" pitchFamily="2" charset="0"/>
            </a:endParaRPr>
          </a:p>
        </p:txBody>
      </p:sp>
      <p:pic>
        <p:nvPicPr>
          <p:cNvPr id="15" name="Picture 14" descr="A picture containing text, clock, watch&#10;&#10;Description automatically generated">
            <a:extLst>
              <a:ext uri="{FF2B5EF4-FFF2-40B4-BE49-F238E27FC236}">
                <a16:creationId xmlns:a16="http://schemas.microsoft.com/office/drawing/2014/main" id="{C7B74504-7399-8F49-4EE6-44483EFC59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5567" y="2552700"/>
            <a:ext cx="3608793" cy="63764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D913329-CCE9-73F0-20FC-EAD2B61E845D}"/>
              </a:ext>
            </a:extLst>
          </p:cNvPr>
          <p:cNvSpPr/>
          <p:nvPr/>
        </p:nvSpPr>
        <p:spPr>
          <a:xfrm>
            <a:off x="274572" y="3868930"/>
            <a:ext cx="137134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cs typeface="Gill Sans" panose="020B0502020104020203" pitchFamily="34" charset="-79"/>
              </a:rPr>
              <a:t>p</a:t>
            </a:r>
            <a:r>
              <a:rPr lang="en-US" dirty="0">
                <a:solidFill>
                  <a:srgbClr val="000000"/>
                </a:solidFill>
                <a:effectLst/>
                <a:cs typeface="Gill Sans" panose="020B0502020104020203" pitchFamily="34" charset="-79"/>
              </a:rPr>
              <a:t>opulation at t+1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7D29B0F-85DD-A821-FF40-5CA52472BB4A}"/>
              </a:ext>
            </a:extLst>
          </p:cNvPr>
          <p:cNvCxnSpPr>
            <a:cxnSpLocks/>
          </p:cNvCxnSpPr>
          <p:nvPr/>
        </p:nvCxnSpPr>
        <p:spPr>
          <a:xfrm flipV="1">
            <a:off x="995144" y="3190344"/>
            <a:ext cx="0" cy="48435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22B5421F-A3FC-5E32-8041-5B4306C3D0B3}"/>
              </a:ext>
            </a:extLst>
          </p:cNvPr>
          <p:cNvSpPr/>
          <p:nvPr/>
        </p:nvSpPr>
        <p:spPr>
          <a:xfrm>
            <a:off x="3716744" y="3868930"/>
            <a:ext cx="137134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cs typeface="Gill Sans" panose="020B0502020104020203" pitchFamily="34" charset="-79"/>
              </a:rPr>
              <a:t>p</a:t>
            </a:r>
            <a:r>
              <a:rPr lang="en-US" dirty="0">
                <a:solidFill>
                  <a:srgbClr val="000000"/>
                </a:solidFill>
                <a:effectLst/>
                <a:cs typeface="Gill Sans" panose="020B0502020104020203" pitchFamily="34" charset="-79"/>
              </a:rPr>
              <a:t>opulation at t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8AB2E1E-C92A-E0AE-BA7A-A1AEF28ACC80}"/>
              </a:ext>
            </a:extLst>
          </p:cNvPr>
          <p:cNvCxnSpPr>
            <a:cxnSpLocks/>
          </p:cNvCxnSpPr>
          <p:nvPr/>
        </p:nvCxnSpPr>
        <p:spPr>
          <a:xfrm flipH="1" flipV="1">
            <a:off x="3688740" y="3278706"/>
            <a:ext cx="441300" cy="50232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50AC1EFD-365A-5256-8C4C-65F55F8ED584}"/>
              </a:ext>
            </a:extLst>
          </p:cNvPr>
          <p:cNvSpPr/>
          <p:nvPr/>
        </p:nvSpPr>
        <p:spPr>
          <a:xfrm>
            <a:off x="1330083" y="3869260"/>
            <a:ext cx="137134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cs typeface="Gill Sans" panose="020B0502020104020203" pitchFamily="34" charset="-79"/>
              </a:rPr>
              <a:t>average fecundity</a:t>
            </a:r>
            <a:endParaRPr lang="en-US" dirty="0">
              <a:solidFill>
                <a:srgbClr val="000000"/>
              </a:solidFill>
              <a:effectLst/>
              <a:cs typeface="Gill Sans" panose="020B0502020104020203" pitchFamily="34" charset="-79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CCD3FB8-D578-6EEA-3CD2-C7AB2EA59517}"/>
              </a:ext>
            </a:extLst>
          </p:cNvPr>
          <p:cNvCxnSpPr>
            <a:cxnSpLocks/>
          </p:cNvCxnSpPr>
          <p:nvPr/>
        </p:nvCxnSpPr>
        <p:spPr>
          <a:xfrm flipV="1">
            <a:off x="1954987" y="3102447"/>
            <a:ext cx="0" cy="67858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690D5A7-171C-1D65-E15F-E5932223520A}"/>
              </a:ext>
            </a:extLst>
          </p:cNvPr>
          <p:cNvCxnSpPr>
            <a:cxnSpLocks/>
          </p:cNvCxnSpPr>
          <p:nvPr/>
        </p:nvCxnSpPr>
        <p:spPr>
          <a:xfrm flipH="1" flipV="1">
            <a:off x="2168347" y="3071967"/>
            <a:ext cx="572351" cy="59569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1DEBEEB9-8C0E-7543-86BD-94FDF8178808}"/>
              </a:ext>
            </a:extLst>
          </p:cNvPr>
          <p:cNvSpPr/>
          <p:nvPr/>
        </p:nvSpPr>
        <p:spPr>
          <a:xfrm>
            <a:off x="2500642" y="3642315"/>
            <a:ext cx="104126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cs typeface="Gill Sans" panose="020B0502020104020203" pitchFamily="34" charset="-79"/>
              </a:rPr>
              <a:t>growth rate</a:t>
            </a:r>
            <a:endParaRPr lang="en-US" dirty="0">
              <a:solidFill>
                <a:srgbClr val="000000"/>
              </a:solidFill>
              <a:effectLst/>
              <a:cs typeface="Gill Sans" panose="020B0502020104020203" pitchFamily="34" charset="-79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0A0F831-F92C-673D-9A0E-72A9AEAC2F24}"/>
              </a:ext>
            </a:extLst>
          </p:cNvPr>
          <p:cNvSpPr/>
          <p:nvPr/>
        </p:nvSpPr>
        <p:spPr>
          <a:xfrm>
            <a:off x="4320933" y="2420899"/>
            <a:ext cx="190371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i="1" dirty="0">
                <a:solidFill>
                  <a:srgbClr val="000000"/>
                </a:solidFill>
                <a:cs typeface="Gill Sans" panose="020B0502020104020203" pitchFamily="34" charset="-79"/>
              </a:rPr>
              <a:t>a</a:t>
            </a:r>
            <a:r>
              <a:rPr lang="en-US" dirty="0">
                <a:solidFill>
                  <a:srgbClr val="000000"/>
                </a:solidFill>
                <a:cs typeface="Gill Sans" panose="020B0502020104020203" pitchFamily="34" charset="-79"/>
              </a:rPr>
              <a:t> and </a:t>
            </a:r>
            <a:r>
              <a:rPr lang="en-US" i="1" dirty="0">
                <a:solidFill>
                  <a:srgbClr val="000000"/>
                </a:solidFill>
                <a:cs typeface="Gill Sans" panose="020B0502020104020203" pitchFamily="34" charset="-79"/>
              </a:rPr>
              <a:t>b</a:t>
            </a:r>
            <a:r>
              <a:rPr lang="en-US" dirty="0">
                <a:solidFill>
                  <a:srgbClr val="000000"/>
                </a:solidFill>
                <a:cs typeface="Gill Sans" panose="020B0502020104020203" pitchFamily="34" charset="-79"/>
              </a:rPr>
              <a:t> control the strength of density dependence.</a:t>
            </a:r>
            <a:endParaRPr lang="en-US" dirty="0">
              <a:solidFill>
                <a:srgbClr val="000000"/>
              </a:solidFill>
              <a:effectLst/>
              <a:cs typeface="Gill Sans" panose="020B0502020104020203" pitchFamily="34" charset="-79"/>
            </a:endParaRPr>
          </a:p>
        </p:txBody>
      </p:sp>
      <p:sp>
        <p:nvSpPr>
          <p:cNvPr id="28" name="Right Brace 27">
            <a:extLst>
              <a:ext uri="{FF2B5EF4-FFF2-40B4-BE49-F238E27FC236}">
                <a16:creationId xmlns:a16="http://schemas.microsoft.com/office/drawing/2014/main" id="{35E45261-AFAD-4F6A-EC09-7D26E18A027F}"/>
              </a:ext>
            </a:extLst>
          </p:cNvPr>
          <p:cNvSpPr/>
          <p:nvPr/>
        </p:nvSpPr>
        <p:spPr>
          <a:xfrm>
            <a:off x="4279520" y="2613854"/>
            <a:ext cx="154346" cy="637644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43378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B9A24790-63B9-F7F6-825E-CB28B4B668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312" b="4114"/>
          <a:stretch/>
        </p:blipFill>
        <p:spPr>
          <a:xfrm>
            <a:off x="6753685" y="1447498"/>
            <a:ext cx="4880589" cy="3364810"/>
          </a:xfrm>
          <a:prstGeom prst="rect">
            <a:avLst/>
          </a:prstGeom>
        </p:spPr>
      </p:pic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1D1D9F11-C284-889D-3CDB-34680893BE2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5548" r="2563"/>
          <a:stretch/>
        </p:blipFill>
        <p:spPr>
          <a:xfrm>
            <a:off x="6486186" y="4858994"/>
            <a:ext cx="5705814" cy="195231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55A1EBF-46B9-4D84-1C2D-2A7ABF78FF11}"/>
              </a:ext>
            </a:extLst>
          </p:cNvPr>
          <p:cNvSpPr/>
          <p:nvPr/>
        </p:nvSpPr>
        <p:spPr>
          <a:xfrm>
            <a:off x="6714411" y="1346096"/>
            <a:ext cx="588985" cy="6439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6A236B-D74A-36C7-78A0-334ED46ACC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Structured populations in practice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97C4BB-1108-E8FB-0D62-934E979DFFB9}"/>
              </a:ext>
            </a:extLst>
          </p:cNvPr>
          <p:cNvSpPr txBox="1"/>
          <p:nvPr/>
        </p:nvSpPr>
        <p:spPr>
          <a:xfrm>
            <a:off x="10830089" y="167169"/>
            <a:ext cx="1560237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>
                <a:effectLst/>
                <a:latin typeface="Helvetica" pitchFamily="2" charset="0"/>
              </a:rPr>
              <a:t>Model compared against data</a:t>
            </a:r>
            <a:endParaRPr lang="en-US" dirty="0">
              <a:effectLst/>
              <a:latin typeface="Helvetica" pitchFamily="2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30CF756-B1AD-C0CD-157E-B08A2B637002}"/>
              </a:ext>
            </a:extLst>
          </p:cNvPr>
          <p:cNvCxnSpPr>
            <a:cxnSpLocks/>
          </p:cNvCxnSpPr>
          <p:nvPr/>
        </p:nvCxnSpPr>
        <p:spPr>
          <a:xfrm flipH="1">
            <a:off x="11108986" y="1606625"/>
            <a:ext cx="203744" cy="28201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F58D734-0A06-112F-8831-7DDCDF03D363}"/>
              </a:ext>
            </a:extLst>
          </p:cNvPr>
          <p:cNvSpPr txBox="1"/>
          <p:nvPr/>
        </p:nvSpPr>
        <p:spPr>
          <a:xfrm>
            <a:off x="813629" y="1660709"/>
            <a:ext cx="5940056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>
                <a:effectLst/>
                <a:latin typeface="Helvetica" pitchFamily="2" charset="0"/>
              </a:rPr>
              <a:t>These results used a simple </a:t>
            </a:r>
            <a:r>
              <a:rPr lang="en-US" sz="2200" b="1" dirty="0">
                <a:solidFill>
                  <a:srgbClr val="C00000"/>
                </a:solidFill>
                <a:effectLst/>
                <a:latin typeface="Helvetica" pitchFamily="2" charset="0"/>
              </a:rPr>
              <a:t>density-dependent </a:t>
            </a:r>
            <a:r>
              <a:rPr lang="en-US" sz="2200" dirty="0">
                <a:effectLst/>
                <a:latin typeface="Helvetica" pitchFamily="2" charset="0"/>
              </a:rPr>
              <a:t>model only!</a:t>
            </a:r>
            <a:endParaRPr lang="en-US" dirty="0">
              <a:effectLst/>
              <a:latin typeface="Helvetica" pitchFamily="2" charset="0"/>
            </a:endParaRPr>
          </a:p>
        </p:txBody>
      </p:sp>
      <p:pic>
        <p:nvPicPr>
          <p:cNvPr id="15" name="Picture 14" descr="A picture containing text, clock, watch&#10;&#10;Description automatically generated">
            <a:extLst>
              <a:ext uri="{FF2B5EF4-FFF2-40B4-BE49-F238E27FC236}">
                <a16:creationId xmlns:a16="http://schemas.microsoft.com/office/drawing/2014/main" id="{C7B74504-7399-8F49-4EE6-44483EFC59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5567" y="2552700"/>
            <a:ext cx="3608793" cy="63764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D913329-CCE9-73F0-20FC-EAD2B61E845D}"/>
              </a:ext>
            </a:extLst>
          </p:cNvPr>
          <p:cNvSpPr/>
          <p:nvPr/>
        </p:nvSpPr>
        <p:spPr>
          <a:xfrm>
            <a:off x="274572" y="3868930"/>
            <a:ext cx="137134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cs typeface="Gill Sans" panose="020B0502020104020203" pitchFamily="34" charset="-79"/>
              </a:rPr>
              <a:t>p</a:t>
            </a:r>
            <a:r>
              <a:rPr lang="en-US" dirty="0">
                <a:solidFill>
                  <a:srgbClr val="000000"/>
                </a:solidFill>
                <a:effectLst/>
                <a:cs typeface="Gill Sans" panose="020B0502020104020203" pitchFamily="34" charset="-79"/>
              </a:rPr>
              <a:t>opulation at t+1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7D29B0F-85DD-A821-FF40-5CA52472BB4A}"/>
              </a:ext>
            </a:extLst>
          </p:cNvPr>
          <p:cNvCxnSpPr>
            <a:cxnSpLocks/>
          </p:cNvCxnSpPr>
          <p:nvPr/>
        </p:nvCxnSpPr>
        <p:spPr>
          <a:xfrm flipV="1">
            <a:off x="995144" y="3190344"/>
            <a:ext cx="0" cy="48435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22B5421F-A3FC-5E32-8041-5B4306C3D0B3}"/>
              </a:ext>
            </a:extLst>
          </p:cNvPr>
          <p:cNvSpPr/>
          <p:nvPr/>
        </p:nvSpPr>
        <p:spPr>
          <a:xfrm>
            <a:off x="3716744" y="3868930"/>
            <a:ext cx="137134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cs typeface="Gill Sans" panose="020B0502020104020203" pitchFamily="34" charset="-79"/>
              </a:rPr>
              <a:t>p</a:t>
            </a:r>
            <a:r>
              <a:rPr lang="en-US" dirty="0">
                <a:solidFill>
                  <a:srgbClr val="000000"/>
                </a:solidFill>
                <a:effectLst/>
                <a:cs typeface="Gill Sans" panose="020B0502020104020203" pitchFamily="34" charset="-79"/>
              </a:rPr>
              <a:t>opulation at t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8AB2E1E-C92A-E0AE-BA7A-A1AEF28ACC80}"/>
              </a:ext>
            </a:extLst>
          </p:cNvPr>
          <p:cNvCxnSpPr>
            <a:cxnSpLocks/>
          </p:cNvCxnSpPr>
          <p:nvPr/>
        </p:nvCxnSpPr>
        <p:spPr>
          <a:xfrm flipH="1" flipV="1">
            <a:off x="3688740" y="3278706"/>
            <a:ext cx="441300" cy="50232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50AC1EFD-365A-5256-8C4C-65F55F8ED584}"/>
              </a:ext>
            </a:extLst>
          </p:cNvPr>
          <p:cNvSpPr/>
          <p:nvPr/>
        </p:nvSpPr>
        <p:spPr>
          <a:xfrm>
            <a:off x="1330083" y="3869260"/>
            <a:ext cx="137134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cs typeface="Gill Sans" panose="020B0502020104020203" pitchFamily="34" charset="-79"/>
              </a:rPr>
              <a:t>average fecundity</a:t>
            </a:r>
            <a:endParaRPr lang="en-US" dirty="0">
              <a:solidFill>
                <a:srgbClr val="000000"/>
              </a:solidFill>
              <a:effectLst/>
              <a:cs typeface="Gill Sans" panose="020B0502020104020203" pitchFamily="34" charset="-79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CCD3FB8-D578-6EEA-3CD2-C7AB2EA59517}"/>
              </a:ext>
            </a:extLst>
          </p:cNvPr>
          <p:cNvCxnSpPr>
            <a:cxnSpLocks/>
          </p:cNvCxnSpPr>
          <p:nvPr/>
        </p:nvCxnSpPr>
        <p:spPr>
          <a:xfrm flipV="1">
            <a:off x="1954987" y="3102447"/>
            <a:ext cx="0" cy="67858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690D5A7-171C-1D65-E15F-E5932223520A}"/>
              </a:ext>
            </a:extLst>
          </p:cNvPr>
          <p:cNvCxnSpPr>
            <a:cxnSpLocks/>
          </p:cNvCxnSpPr>
          <p:nvPr/>
        </p:nvCxnSpPr>
        <p:spPr>
          <a:xfrm flipH="1" flipV="1">
            <a:off x="2168347" y="3071967"/>
            <a:ext cx="572351" cy="59569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1DEBEEB9-8C0E-7543-86BD-94FDF8178808}"/>
              </a:ext>
            </a:extLst>
          </p:cNvPr>
          <p:cNvSpPr/>
          <p:nvPr/>
        </p:nvSpPr>
        <p:spPr>
          <a:xfrm>
            <a:off x="2500642" y="3642315"/>
            <a:ext cx="104126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cs typeface="Gill Sans" panose="020B0502020104020203" pitchFamily="34" charset="-79"/>
              </a:rPr>
              <a:t>growth rate</a:t>
            </a:r>
            <a:endParaRPr lang="en-US" dirty="0">
              <a:solidFill>
                <a:srgbClr val="000000"/>
              </a:solidFill>
              <a:effectLst/>
              <a:cs typeface="Gill Sans" panose="020B0502020104020203" pitchFamily="34" charset="-79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0A0F831-F92C-673D-9A0E-72A9AEAC2F24}"/>
              </a:ext>
            </a:extLst>
          </p:cNvPr>
          <p:cNvSpPr/>
          <p:nvPr/>
        </p:nvSpPr>
        <p:spPr>
          <a:xfrm>
            <a:off x="4320933" y="2420899"/>
            <a:ext cx="190371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i="1" dirty="0">
                <a:solidFill>
                  <a:srgbClr val="000000"/>
                </a:solidFill>
                <a:cs typeface="Gill Sans" panose="020B0502020104020203" pitchFamily="34" charset="-79"/>
              </a:rPr>
              <a:t>a</a:t>
            </a:r>
            <a:r>
              <a:rPr lang="en-US" dirty="0">
                <a:solidFill>
                  <a:srgbClr val="000000"/>
                </a:solidFill>
                <a:cs typeface="Gill Sans" panose="020B0502020104020203" pitchFamily="34" charset="-79"/>
              </a:rPr>
              <a:t> and </a:t>
            </a:r>
            <a:r>
              <a:rPr lang="en-US" i="1" dirty="0">
                <a:solidFill>
                  <a:srgbClr val="000000"/>
                </a:solidFill>
                <a:cs typeface="Gill Sans" panose="020B0502020104020203" pitchFamily="34" charset="-79"/>
              </a:rPr>
              <a:t>b</a:t>
            </a:r>
            <a:r>
              <a:rPr lang="en-US" dirty="0">
                <a:solidFill>
                  <a:srgbClr val="000000"/>
                </a:solidFill>
                <a:cs typeface="Gill Sans" panose="020B0502020104020203" pitchFamily="34" charset="-79"/>
              </a:rPr>
              <a:t> control the strength of density dependence.</a:t>
            </a:r>
            <a:endParaRPr lang="en-US" dirty="0">
              <a:solidFill>
                <a:srgbClr val="000000"/>
              </a:solidFill>
              <a:effectLst/>
              <a:cs typeface="Gill Sans" panose="020B0502020104020203" pitchFamily="34" charset="-79"/>
            </a:endParaRPr>
          </a:p>
        </p:txBody>
      </p:sp>
      <p:sp>
        <p:nvSpPr>
          <p:cNvPr id="28" name="Right Brace 27">
            <a:extLst>
              <a:ext uri="{FF2B5EF4-FFF2-40B4-BE49-F238E27FC236}">
                <a16:creationId xmlns:a16="http://schemas.microsoft.com/office/drawing/2014/main" id="{35E45261-AFAD-4F6A-EC09-7D26E18A027F}"/>
              </a:ext>
            </a:extLst>
          </p:cNvPr>
          <p:cNvSpPr/>
          <p:nvPr/>
        </p:nvSpPr>
        <p:spPr>
          <a:xfrm>
            <a:off x="4279520" y="2613854"/>
            <a:ext cx="154346" cy="637644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F1302EA-C74A-058F-7B00-2B3B58595925}"/>
                  </a:ext>
                </a:extLst>
              </p:cNvPr>
              <p:cNvSpPr txBox="1"/>
              <p:nvPr/>
            </p:nvSpPr>
            <p:spPr>
              <a:xfrm>
                <a:off x="1165001" y="5670529"/>
                <a:ext cx="3501957" cy="87408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US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3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000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sz="30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F1302EA-C74A-058F-7B00-2B3B585959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5001" y="5670529"/>
                <a:ext cx="3501957" cy="874085"/>
              </a:xfrm>
              <a:prstGeom prst="rect">
                <a:avLst/>
              </a:prstGeom>
              <a:blipFill>
                <a:blip r:embed="rId6"/>
                <a:stretch>
                  <a:fillRect t="-1429" b="-1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90DA6C9C-AB5B-444F-CD27-89E2583EC074}"/>
              </a:ext>
            </a:extLst>
          </p:cNvPr>
          <p:cNvSpPr txBox="1"/>
          <p:nvPr/>
        </p:nvSpPr>
        <p:spPr>
          <a:xfrm>
            <a:off x="320952" y="5193847"/>
            <a:ext cx="570581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>
                <a:effectLst/>
                <a:latin typeface="Helvetica" pitchFamily="2" charset="0"/>
              </a:rPr>
              <a:t>Similar to the simple logistic growth equation!</a:t>
            </a:r>
            <a:endParaRPr lang="en-US" dirty="0"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090155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55A1EBF-46B9-4D84-1C2D-2A7ABF78FF11}"/>
              </a:ext>
            </a:extLst>
          </p:cNvPr>
          <p:cNvSpPr/>
          <p:nvPr/>
        </p:nvSpPr>
        <p:spPr>
          <a:xfrm>
            <a:off x="6714411" y="1346096"/>
            <a:ext cx="588985" cy="6439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6A236B-D74A-36C7-78A0-334ED46ACC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Structured populations in practice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58D734-0A06-112F-8831-7DDCDF03D363}"/>
              </a:ext>
            </a:extLst>
          </p:cNvPr>
          <p:cNvSpPr txBox="1"/>
          <p:nvPr/>
        </p:nvSpPr>
        <p:spPr>
          <a:xfrm>
            <a:off x="838200" y="1707773"/>
            <a:ext cx="8391331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>
                <a:effectLst/>
                <a:latin typeface="Helvetica" pitchFamily="2" charset="0"/>
              </a:rPr>
              <a:t>In later work, the authors added </a:t>
            </a:r>
            <a:r>
              <a:rPr lang="en-US" sz="2200" b="1" dirty="0">
                <a:solidFill>
                  <a:srgbClr val="C00000"/>
                </a:solidFill>
                <a:effectLst/>
                <a:latin typeface="Helvetica" pitchFamily="2" charset="0"/>
              </a:rPr>
              <a:t>environmental stochasticity </a:t>
            </a:r>
            <a:r>
              <a:rPr lang="en-US" sz="2200" dirty="0">
                <a:effectLst/>
                <a:latin typeface="Helvetica" pitchFamily="2" charset="0"/>
              </a:rPr>
              <a:t>(bad </a:t>
            </a:r>
            <a:r>
              <a:rPr lang="en-US" sz="2200" dirty="0">
                <a:latin typeface="Helvetica" pitchFamily="2" charset="0"/>
              </a:rPr>
              <a:t>weather) t</a:t>
            </a:r>
            <a:r>
              <a:rPr lang="en-US" sz="2200" dirty="0">
                <a:effectLst/>
                <a:latin typeface="Helvetica" pitchFamily="2" charset="0"/>
              </a:rPr>
              <a:t>o </a:t>
            </a:r>
            <a:r>
              <a:rPr lang="en-US" sz="2200" b="1" dirty="0">
                <a:solidFill>
                  <a:srgbClr val="C00000"/>
                </a:solidFill>
                <a:effectLst/>
                <a:latin typeface="Helvetica" pitchFamily="2" charset="0"/>
              </a:rPr>
              <a:t>better represent</a:t>
            </a:r>
            <a:r>
              <a:rPr lang="en-US" sz="2200" dirty="0">
                <a:effectLst/>
                <a:latin typeface="Helvetica" pitchFamily="2" charset="0"/>
              </a:rPr>
              <a:t> the data……</a:t>
            </a:r>
            <a:endParaRPr lang="en-US" dirty="0">
              <a:effectLst/>
              <a:latin typeface="Helvetica" pitchFamily="2" charset="0"/>
            </a:endParaRPr>
          </a:p>
        </p:txBody>
      </p:sp>
      <p:pic>
        <p:nvPicPr>
          <p:cNvPr id="20" name="Picture 19" descr="Chart, scatter chart&#10;&#10;Description automatically generated">
            <a:extLst>
              <a:ext uri="{FF2B5EF4-FFF2-40B4-BE49-F238E27FC236}">
                <a16:creationId xmlns:a16="http://schemas.microsoft.com/office/drawing/2014/main" id="{46159E0B-6E01-F853-B52F-7F3568C9A5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200" t="-1" b="51468"/>
          <a:stretch/>
        </p:blipFill>
        <p:spPr>
          <a:xfrm>
            <a:off x="7802879" y="3185691"/>
            <a:ext cx="4141465" cy="3550389"/>
          </a:xfrm>
          <a:prstGeom prst="rect">
            <a:avLst/>
          </a:prstGeom>
        </p:spPr>
      </p:pic>
      <p:pic>
        <p:nvPicPr>
          <p:cNvPr id="22" name="Picture 21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59DFA64C-2F9D-41AF-B444-5C359909C8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671659"/>
            <a:ext cx="7100361" cy="2357541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FF6483D1-0E9A-6E81-5E34-6C9F4D223730}"/>
              </a:ext>
            </a:extLst>
          </p:cNvPr>
          <p:cNvSpPr/>
          <p:nvPr/>
        </p:nvSpPr>
        <p:spPr>
          <a:xfrm>
            <a:off x="8046720" y="3185691"/>
            <a:ext cx="350520" cy="4261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73988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55A1EBF-46B9-4D84-1C2D-2A7ABF78FF11}"/>
              </a:ext>
            </a:extLst>
          </p:cNvPr>
          <p:cNvSpPr/>
          <p:nvPr/>
        </p:nvSpPr>
        <p:spPr>
          <a:xfrm>
            <a:off x="6714411" y="1346096"/>
            <a:ext cx="588985" cy="6439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6A236B-D74A-36C7-78A0-334ED46ACC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Structured populations in practice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58D734-0A06-112F-8831-7DDCDF03D363}"/>
              </a:ext>
            </a:extLst>
          </p:cNvPr>
          <p:cNvSpPr txBox="1"/>
          <p:nvPr/>
        </p:nvSpPr>
        <p:spPr>
          <a:xfrm>
            <a:off x="838200" y="1707773"/>
            <a:ext cx="8391331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>
                <a:effectLst/>
                <a:latin typeface="Helvetica" pitchFamily="2" charset="0"/>
              </a:rPr>
              <a:t>In later work, the authors added </a:t>
            </a:r>
            <a:r>
              <a:rPr lang="en-US" sz="2200" b="1" dirty="0">
                <a:solidFill>
                  <a:srgbClr val="C00000"/>
                </a:solidFill>
                <a:effectLst/>
                <a:latin typeface="Helvetica" pitchFamily="2" charset="0"/>
              </a:rPr>
              <a:t>environmental stochasticity </a:t>
            </a:r>
            <a:r>
              <a:rPr lang="en-US" sz="2200" dirty="0">
                <a:effectLst/>
                <a:latin typeface="Helvetica" pitchFamily="2" charset="0"/>
              </a:rPr>
              <a:t>(bad </a:t>
            </a:r>
            <a:r>
              <a:rPr lang="en-US" sz="2200" dirty="0">
                <a:latin typeface="Helvetica" pitchFamily="2" charset="0"/>
              </a:rPr>
              <a:t>weather) t</a:t>
            </a:r>
            <a:r>
              <a:rPr lang="en-US" sz="2200" dirty="0">
                <a:effectLst/>
                <a:latin typeface="Helvetica" pitchFamily="2" charset="0"/>
              </a:rPr>
              <a:t>o </a:t>
            </a:r>
            <a:r>
              <a:rPr lang="en-US" sz="2200" b="1" dirty="0">
                <a:solidFill>
                  <a:srgbClr val="C00000"/>
                </a:solidFill>
                <a:effectLst/>
                <a:latin typeface="Helvetica" pitchFamily="2" charset="0"/>
              </a:rPr>
              <a:t>better represent</a:t>
            </a:r>
            <a:r>
              <a:rPr lang="en-US" sz="2200" dirty="0">
                <a:effectLst/>
                <a:latin typeface="Helvetica" pitchFamily="2" charset="0"/>
              </a:rPr>
              <a:t> the data……</a:t>
            </a:r>
            <a:endParaRPr lang="en-US" dirty="0">
              <a:effectLst/>
              <a:latin typeface="Helvetica" pitchFamily="2" charset="0"/>
            </a:endParaRPr>
          </a:p>
        </p:txBody>
      </p:sp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38F62BCF-0BBD-04D4-AE54-471E36A412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200" t="-1" b="51468"/>
          <a:stretch/>
        </p:blipFill>
        <p:spPr>
          <a:xfrm>
            <a:off x="7802879" y="3185691"/>
            <a:ext cx="4141465" cy="3550389"/>
          </a:xfrm>
          <a:prstGeom prst="rect">
            <a:avLst/>
          </a:prstGeom>
        </p:spPr>
      </p:pic>
      <p:pic>
        <p:nvPicPr>
          <p:cNvPr id="8" name="Picture 7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6705E1D0-7307-F7E3-1873-5CC45C3667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671659"/>
            <a:ext cx="7100361" cy="235754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03D2F78-9B06-DE3F-2444-F0DB1AD8BADB}"/>
              </a:ext>
            </a:extLst>
          </p:cNvPr>
          <p:cNvSpPr/>
          <p:nvPr/>
        </p:nvSpPr>
        <p:spPr>
          <a:xfrm>
            <a:off x="8046720" y="3185691"/>
            <a:ext cx="350520" cy="4261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343C91B-B401-3441-544F-AEFE0DFF2971}"/>
              </a:ext>
            </a:extLst>
          </p:cNvPr>
          <p:cNvSpPr/>
          <p:nvPr/>
        </p:nvSpPr>
        <p:spPr>
          <a:xfrm>
            <a:off x="2179320" y="2671659"/>
            <a:ext cx="1706880" cy="483021"/>
          </a:xfrm>
          <a:prstGeom prst="rect">
            <a:avLst/>
          </a:prstGeom>
          <a:solidFill>
            <a:srgbClr val="FFFF00">
              <a:alpha val="3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6E1C880-945A-D117-7A58-53B0B244AF50}"/>
              </a:ext>
            </a:extLst>
          </p:cNvPr>
          <p:cNvSpPr/>
          <p:nvPr/>
        </p:nvSpPr>
        <p:spPr>
          <a:xfrm>
            <a:off x="853440" y="2625938"/>
            <a:ext cx="822960" cy="483021"/>
          </a:xfrm>
          <a:prstGeom prst="rect">
            <a:avLst/>
          </a:prstGeom>
          <a:solidFill>
            <a:srgbClr val="FFFF00">
              <a:alpha val="3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44315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55A1EBF-46B9-4D84-1C2D-2A7ABF78FF11}"/>
              </a:ext>
            </a:extLst>
          </p:cNvPr>
          <p:cNvSpPr/>
          <p:nvPr/>
        </p:nvSpPr>
        <p:spPr>
          <a:xfrm>
            <a:off x="6714411" y="1346096"/>
            <a:ext cx="588985" cy="6439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58D734-0A06-112F-8831-7DDCDF03D363}"/>
              </a:ext>
            </a:extLst>
          </p:cNvPr>
          <p:cNvSpPr txBox="1"/>
          <p:nvPr/>
        </p:nvSpPr>
        <p:spPr>
          <a:xfrm>
            <a:off x="838200" y="1707773"/>
            <a:ext cx="839133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>
                <a:effectLst/>
                <a:latin typeface="Helvetica" pitchFamily="2" charset="0"/>
              </a:rPr>
              <a:t>And, finally, they added in </a:t>
            </a:r>
            <a:r>
              <a:rPr lang="en-US" sz="2200" b="1" dirty="0">
                <a:solidFill>
                  <a:srgbClr val="C00000"/>
                </a:solidFill>
                <a:effectLst/>
                <a:latin typeface="Helvetica" pitchFamily="2" charset="0"/>
              </a:rPr>
              <a:t>population structure </a:t>
            </a:r>
            <a:r>
              <a:rPr lang="en-US" sz="2200" dirty="0">
                <a:effectLst/>
                <a:latin typeface="Helvetica" pitchFamily="2" charset="0"/>
              </a:rPr>
              <a:t>as well!</a:t>
            </a:r>
            <a:endParaRPr lang="en-US" dirty="0">
              <a:effectLst/>
              <a:latin typeface="Helvetica" pitchFamily="2" charset="0"/>
            </a:endParaRPr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1702ACCE-BD1A-ADED-97E5-48A1B652F6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471673"/>
            <a:ext cx="6223951" cy="792563"/>
          </a:xfrm>
          <a:prstGeom prst="rect">
            <a:avLst/>
          </a:prstGeo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265C9D9B-10CF-6FB3-B414-04D482F616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6272" y="2180152"/>
            <a:ext cx="5807805" cy="2414291"/>
          </a:xfrm>
          <a:prstGeom prst="rect">
            <a:avLst/>
          </a:prstGeom>
        </p:spPr>
      </p:pic>
      <p:pic>
        <p:nvPicPr>
          <p:cNvPr id="10" name="Picture 9" descr="Chart, scatter chart&#10;&#10;Description automatically generated">
            <a:extLst>
              <a:ext uri="{FF2B5EF4-FFF2-40B4-BE49-F238E27FC236}">
                <a16:creationId xmlns:a16="http://schemas.microsoft.com/office/drawing/2014/main" id="{11F55352-CAE2-5E46-A84D-26F712DB061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0981" r="48008"/>
          <a:stretch/>
        </p:blipFill>
        <p:spPr>
          <a:xfrm>
            <a:off x="8032569" y="370015"/>
            <a:ext cx="4041041" cy="3537290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400B539D-2705-5528-4FED-42E5958C8F0F}"/>
              </a:ext>
            </a:extLst>
          </p:cNvPr>
          <p:cNvGrpSpPr/>
          <p:nvPr/>
        </p:nvGrpSpPr>
        <p:grpSpPr>
          <a:xfrm>
            <a:off x="8211659" y="3225549"/>
            <a:ext cx="3947134" cy="3632451"/>
            <a:chOff x="7387367" y="3039588"/>
            <a:chExt cx="4312824" cy="3645456"/>
          </a:xfrm>
        </p:grpSpPr>
        <p:pic>
          <p:nvPicPr>
            <p:cNvPr id="17" name="Picture 16" descr="Chart, scatter chart&#10;&#10;Description automatically generated">
              <a:extLst>
                <a:ext uri="{FF2B5EF4-FFF2-40B4-BE49-F238E27FC236}">
                  <a16:creationId xmlns:a16="http://schemas.microsoft.com/office/drawing/2014/main" id="{89EE7078-470D-5968-3253-4BC09B296D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53007" t="8259"/>
            <a:stretch/>
          </p:blipFill>
          <p:spPr>
            <a:xfrm>
              <a:off x="8047671" y="3039588"/>
              <a:ext cx="3652520" cy="3645456"/>
            </a:xfrm>
            <a:prstGeom prst="rect">
              <a:avLst/>
            </a:prstGeom>
          </p:spPr>
        </p:pic>
        <p:pic>
          <p:nvPicPr>
            <p:cNvPr id="18" name="Picture 17" descr="Chart, scatter chart&#10;&#10;Description automatically generated">
              <a:extLst>
                <a:ext uri="{FF2B5EF4-FFF2-40B4-BE49-F238E27FC236}">
                  <a16:creationId xmlns:a16="http://schemas.microsoft.com/office/drawing/2014/main" id="{5AE313A4-7CE5-7386-8786-451B4ED86E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500" t="3908" r="87079" b="24558"/>
            <a:stretch/>
          </p:blipFill>
          <p:spPr>
            <a:xfrm>
              <a:off x="7387367" y="3039588"/>
              <a:ext cx="887654" cy="2842509"/>
            </a:xfrm>
            <a:prstGeom prst="rect">
              <a:avLst/>
            </a:prstGeom>
          </p:spPr>
        </p:pic>
      </p:grpSp>
      <p:pic>
        <p:nvPicPr>
          <p:cNvPr id="19" name="Graphic 18" descr="Female with solid fill">
            <a:extLst>
              <a:ext uri="{FF2B5EF4-FFF2-40B4-BE49-F238E27FC236}">
                <a16:creationId xmlns:a16="http://schemas.microsoft.com/office/drawing/2014/main" id="{3AFB7C31-C19C-D32B-E73D-ADADA268F25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209827" y="2180152"/>
            <a:ext cx="579327" cy="579327"/>
          </a:xfrm>
          <a:prstGeom prst="rect">
            <a:avLst/>
          </a:prstGeom>
        </p:spPr>
      </p:pic>
      <p:pic>
        <p:nvPicPr>
          <p:cNvPr id="20" name="Graphic 19" descr="Male with solid fill">
            <a:extLst>
              <a:ext uri="{FF2B5EF4-FFF2-40B4-BE49-F238E27FC236}">
                <a16:creationId xmlns:a16="http://schemas.microsoft.com/office/drawing/2014/main" id="{BC48D687-5066-AE23-7EFC-5B63C6E990A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978283" y="5452800"/>
            <a:ext cx="587807" cy="58780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1367E62-5139-9980-397A-D26566B480B8}"/>
              </a:ext>
            </a:extLst>
          </p:cNvPr>
          <p:cNvSpPr txBox="1"/>
          <p:nvPr/>
        </p:nvSpPr>
        <p:spPr>
          <a:xfrm>
            <a:off x="9334460" y="1923216"/>
            <a:ext cx="13945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lambs</a:t>
            </a:r>
          </a:p>
          <a:p>
            <a:r>
              <a:rPr lang="en-US" dirty="0"/>
              <a:t>yearlings</a:t>
            </a:r>
          </a:p>
          <a:p>
            <a:r>
              <a:rPr lang="en-US" dirty="0">
                <a:solidFill>
                  <a:srgbClr val="FF0000"/>
                </a:solidFill>
              </a:rPr>
              <a:t>adults</a:t>
            </a:r>
          </a:p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older adults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D81FA45-A5AF-132A-F84F-B5C149FF0EF8}"/>
              </a:ext>
            </a:extLst>
          </p:cNvPr>
          <p:cNvSpPr txBox="1"/>
          <p:nvPr/>
        </p:nvSpPr>
        <p:spPr>
          <a:xfrm>
            <a:off x="9281033" y="5394276"/>
            <a:ext cx="13945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lambs</a:t>
            </a:r>
          </a:p>
          <a:p>
            <a:r>
              <a:rPr lang="en-US" dirty="0">
                <a:solidFill>
                  <a:srgbClr val="FF0000"/>
                </a:solidFill>
              </a:rPr>
              <a:t>adults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FBFD7FE-13E6-4471-6D9B-94FCD5F6007E}"/>
              </a:ext>
            </a:extLst>
          </p:cNvPr>
          <p:cNvSpPr/>
          <p:nvPr/>
        </p:nvSpPr>
        <p:spPr>
          <a:xfrm>
            <a:off x="8211659" y="274854"/>
            <a:ext cx="350520" cy="4261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D26723C-6870-8789-4625-5F9AD202641F}"/>
              </a:ext>
            </a:extLst>
          </p:cNvPr>
          <p:cNvSpPr/>
          <p:nvPr/>
        </p:nvSpPr>
        <p:spPr>
          <a:xfrm>
            <a:off x="8243669" y="3456411"/>
            <a:ext cx="350520" cy="4261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FF69818F-8144-17AA-418A-3FAFAD977B2D}"/>
              </a:ext>
            </a:extLst>
          </p:cNvPr>
          <p:cNvSpPr txBox="1">
            <a:spLocks/>
          </p:cNvSpPr>
          <p:nvPr/>
        </p:nvSpPr>
        <p:spPr>
          <a:xfrm>
            <a:off x="360474" y="264644"/>
            <a:ext cx="825737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Structured populations in practice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42946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038BC713-E9E7-7709-B0BA-A25B8589F080}"/>
              </a:ext>
            </a:extLst>
          </p:cNvPr>
          <p:cNvSpPr/>
          <p:nvPr/>
        </p:nvSpPr>
        <p:spPr>
          <a:xfrm>
            <a:off x="102381" y="49909"/>
            <a:ext cx="3225338" cy="95410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0000"/>
                </a:solidFill>
                <a:effectLst/>
                <a:latin typeface="Helvetica" pitchFamily="2" charset="0"/>
              </a:rPr>
              <a:t>The structured</a:t>
            </a:r>
            <a:endParaRPr lang="en-US" sz="2800" dirty="0">
              <a:solidFill>
                <a:srgbClr val="000000"/>
              </a:solidFill>
              <a:effectLst/>
              <a:latin typeface="Helvetica" pitchFamily="2" charset="0"/>
            </a:endParaRPr>
          </a:p>
          <a:p>
            <a:r>
              <a:rPr lang="en-US" sz="2800" b="1" dirty="0">
                <a:solidFill>
                  <a:srgbClr val="000000"/>
                </a:solidFill>
                <a:effectLst/>
                <a:latin typeface="Helvetica" pitchFamily="2" charset="0"/>
              </a:rPr>
              <a:t>population model</a:t>
            </a:r>
            <a:endParaRPr lang="en-US" sz="2800" dirty="0">
              <a:solidFill>
                <a:srgbClr val="000000"/>
              </a:solidFill>
              <a:effectLst/>
              <a:latin typeface="Helvetica" pitchFamily="2" charset="0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EAB8323B-9B51-E16B-80A7-69F777F43964}"/>
              </a:ext>
            </a:extLst>
          </p:cNvPr>
          <p:cNvSpPr/>
          <p:nvPr/>
        </p:nvSpPr>
        <p:spPr>
          <a:xfrm>
            <a:off x="3571210" y="75179"/>
            <a:ext cx="862078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/>
              <a:t>If data are available, we can model much more detailed population structures using the same approach.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9B36949A-87DE-DAE8-8AEF-9254CD1C55A3}"/>
              </a:ext>
            </a:extLst>
          </p:cNvPr>
          <p:cNvSpPr/>
          <p:nvPr/>
        </p:nvSpPr>
        <p:spPr>
          <a:xfrm>
            <a:off x="-93390" y="4436606"/>
            <a:ext cx="86207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/>
              <a:t>The </a:t>
            </a:r>
            <a:r>
              <a:rPr lang="en-US" sz="2800" b="1" dirty="0">
                <a:solidFill>
                  <a:srgbClr val="C00000"/>
                </a:solidFill>
              </a:rPr>
              <a:t>Leslie matrix </a:t>
            </a:r>
            <a:r>
              <a:rPr lang="en-US" sz="2800" dirty="0"/>
              <a:t>model divides classes based on age.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61A292A0-48BA-7533-9605-B18070FC1EB6}"/>
              </a:ext>
            </a:extLst>
          </p:cNvPr>
          <p:cNvSpPr/>
          <p:nvPr/>
        </p:nvSpPr>
        <p:spPr>
          <a:xfrm>
            <a:off x="86451" y="4823077"/>
            <a:ext cx="972327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/>
              <a:t>The </a:t>
            </a:r>
            <a:r>
              <a:rPr lang="en-US" sz="2800" b="1" dirty="0" err="1">
                <a:solidFill>
                  <a:srgbClr val="C00000"/>
                </a:solidFill>
              </a:rPr>
              <a:t>Lefkovitch</a:t>
            </a:r>
            <a:r>
              <a:rPr lang="en-US" sz="2800" b="1" dirty="0">
                <a:solidFill>
                  <a:srgbClr val="C00000"/>
                </a:solidFill>
              </a:rPr>
              <a:t> matrix </a:t>
            </a:r>
            <a:r>
              <a:rPr lang="en-US" sz="2800" dirty="0"/>
              <a:t>model divides classes based on life stage.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7BBAEF4-8E68-509B-414E-6E1E51B94245}"/>
              </a:ext>
            </a:extLst>
          </p:cNvPr>
          <p:cNvSpPr txBox="1"/>
          <p:nvPr/>
        </p:nvSpPr>
        <p:spPr>
          <a:xfrm>
            <a:off x="6318006" y="6114816"/>
            <a:ext cx="587399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200" dirty="0">
                <a:cs typeface="Franklin Gothic Medium"/>
              </a:rPr>
              <a:t>Leslie 1945 </a:t>
            </a:r>
            <a:r>
              <a:rPr lang="en-US" sz="2200" i="1" dirty="0" err="1">
                <a:cs typeface="Franklin Gothic Medium"/>
              </a:rPr>
              <a:t>Biometrika</a:t>
            </a:r>
            <a:r>
              <a:rPr lang="en-US" sz="2200" i="1" dirty="0">
                <a:cs typeface="Franklin Gothic Medium"/>
              </a:rPr>
              <a:t>. </a:t>
            </a:r>
            <a:r>
              <a:rPr lang="en-US" sz="2200" dirty="0">
                <a:cs typeface="Franklin Gothic Medium"/>
              </a:rPr>
              <a:t>Leslie 1948 </a:t>
            </a:r>
            <a:r>
              <a:rPr lang="en-US" sz="2200" i="1" dirty="0" err="1">
                <a:cs typeface="Franklin Gothic Medium"/>
              </a:rPr>
              <a:t>Biometrika</a:t>
            </a:r>
            <a:r>
              <a:rPr lang="en-US" sz="2200" i="1" dirty="0">
                <a:cs typeface="Franklin Gothic Medium"/>
              </a:rPr>
              <a:t>.</a:t>
            </a:r>
          </a:p>
          <a:p>
            <a:pPr algn="r"/>
            <a:r>
              <a:rPr lang="en-US" sz="2200" dirty="0" err="1">
                <a:cs typeface="Franklin Gothic Medium"/>
              </a:rPr>
              <a:t>Lefkovitch</a:t>
            </a:r>
            <a:r>
              <a:rPr lang="en-US" sz="2200" dirty="0">
                <a:cs typeface="Franklin Gothic Medium"/>
              </a:rPr>
              <a:t> 1965 </a:t>
            </a:r>
            <a:r>
              <a:rPr lang="en-US" sz="2200" i="1" dirty="0">
                <a:cs typeface="Franklin Gothic Medium"/>
              </a:rPr>
              <a:t>Biometrics.</a:t>
            </a:r>
            <a:endParaRPr lang="en-US" sz="2200" dirty="0">
              <a:latin typeface="+mj-lt"/>
              <a:cs typeface="Franklin Gothic Medium"/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3A919472-C0C2-340D-9C6E-001D4B909930}"/>
              </a:ext>
            </a:extLst>
          </p:cNvPr>
          <p:cNvSpPr/>
          <p:nvPr/>
        </p:nvSpPr>
        <p:spPr>
          <a:xfrm>
            <a:off x="2194986" y="2577382"/>
            <a:ext cx="1068005" cy="1110836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Age</a:t>
            </a:r>
            <a:r>
              <a:rPr lang="en-US" sz="2200" baseline="-250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BA56BB07-6801-BEB2-3906-41B1AAFC8B6F}"/>
              </a:ext>
            </a:extLst>
          </p:cNvPr>
          <p:cNvSpPr/>
          <p:nvPr/>
        </p:nvSpPr>
        <p:spPr>
          <a:xfrm>
            <a:off x="3993044" y="2639903"/>
            <a:ext cx="1068005" cy="1110836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Age</a:t>
            </a:r>
            <a:r>
              <a:rPr lang="en-US" sz="2200" baseline="-25000" dirty="0">
                <a:solidFill>
                  <a:schemeClr val="bg1"/>
                </a:solidFill>
              </a:rPr>
              <a:t>2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9C217CB1-51C2-C115-3500-EE74AAA47256}"/>
              </a:ext>
            </a:extLst>
          </p:cNvPr>
          <p:cNvCxnSpPr>
            <a:cxnSpLocks/>
          </p:cNvCxnSpPr>
          <p:nvPr/>
        </p:nvCxnSpPr>
        <p:spPr>
          <a:xfrm>
            <a:off x="3327719" y="3185128"/>
            <a:ext cx="63568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urved Connector 66">
            <a:extLst>
              <a:ext uri="{FF2B5EF4-FFF2-40B4-BE49-F238E27FC236}">
                <a16:creationId xmlns:a16="http://schemas.microsoft.com/office/drawing/2014/main" id="{ECEAA396-6D32-6D56-1016-F8555F4FE3AC}"/>
              </a:ext>
            </a:extLst>
          </p:cNvPr>
          <p:cNvCxnSpPr>
            <a:cxnSpLocks/>
            <a:stCxn id="65" idx="0"/>
            <a:endCxn id="64" idx="0"/>
          </p:cNvCxnSpPr>
          <p:nvPr/>
        </p:nvCxnSpPr>
        <p:spPr>
          <a:xfrm rot="16200000" flipV="1">
            <a:off x="3596758" y="1709614"/>
            <a:ext cx="62521" cy="1798058"/>
          </a:xfrm>
          <a:prstGeom prst="curvedConnector3">
            <a:avLst>
              <a:gd name="adj1" fmla="val 465637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67">
            <a:extLst>
              <a:ext uri="{FF2B5EF4-FFF2-40B4-BE49-F238E27FC236}">
                <a16:creationId xmlns:a16="http://schemas.microsoft.com/office/drawing/2014/main" id="{AE87DFEC-FA14-FE99-FD8E-DBD377C63DD8}"/>
              </a:ext>
            </a:extLst>
          </p:cNvPr>
          <p:cNvSpPr/>
          <p:nvPr/>
        </p:nvSpPr>
        <p:spPr>
          <a:xfrm>
            <a:off x="4082405" y="2015173"/>
            <a:ext cx="3706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F</a:t>
            </a:r>
            <a:r>
              <a:rPr lang="en-US" baseline="-25000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2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335C4FE3-A5BB-C024-2A62-046C79EF1029}"/>
              </a:ext>
            </a:extLst>
          </p:cNvPr>
          <p:cNvSpPr/>
          <p:nvPr/>
        </p:nvSpPr>
        <p:spPr>
          <a:xfrm>
            <a:off x="3453130" y="3181319"/>
            <a:ext cx="3497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s</a:t>
            </a:r>
            <a:r>
              <a:rPr lang="en-US" baseline="-25000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1</a:t>
            </a:r>
            <a:endParaRPr lang="en-US" dirty="0">
              <a:solidFill>
                <a:srgbClr val="000000"/>
              </a:solidFill>
              <a:effectLst/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C265DF18-C7EC-5233-4CBD-462D7CBAC1FB}"/>
              </a:ext>
            </a:extLst>
          </p:cNvPr>
          <p:cNvSpPr/>
          <p:nvPr/>
        </p:nvSpPr>
        <p:spPr>
          <a:xfrm>
            <a:off x="5784001" y="2619122"/>
            <a:ext cx="1068005" cy="1110836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Age</a:t>
            </a:r>
            <a:r>
              <a:rPr lang="en-US" sz="2200" baseline="-250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6EA0804B-79C2-6384-C21D-7D3350694AE1}"/>
              </a:ext>
            </a:extLst>
          </p:cNvPr>
          <p:cNvSpPr/>
          <p:nvPr/>
        </p:nvSpPr>
        <p:spPr>
          <a:xfrm>
            <a:off x="7553720" y="2635774"/>
            <a:ext cx="1068005" cy="1110836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Age</a:t>
            </a:r>
            <a:r>
              <a:rPr lang="en-US" sz="2200" baseline="-2500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0169D42B-6DD7-C1F3-FEA5-A7341411DCA7}"/>
              </a:ext>
            </a:extLst>
          </p:cNvPr>
          <p:cNvSpPr/>
          <p:nvPr/>
        </p:nvSpPr>
        <p:spPr>
          <a:xfrm>
            <a:off x="9323439" y="2619122"/>
            <a:ext cx="1068005" cy="1110836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Age</a:t>
            </a:r>
            <a:r>
              <a:rPr lang="en-US" sz="2200" baseline="-25000" dirty="0">
                <a:solidFill>
                  <a:schemeClr val="bg1"/>
                </a:solidFill>
              </a:rPr>
              <a:t>5</a:t>
            </a:r>
          </a:p>
        </p:txBody>
      </p:sp>
      <p:cxnSp>
        <p:nvCxnSpPr>
          <p:cNvPr id="73" name="Curved Connector 72">
            <a:extLst>
              <a:ext uri="{FF2B5EF4-FFF2-40B4-BE49-F238E27FC236}">
                <a16:creationId xmlns:a16="http://schemas.microsoft.com/office/drawing/2014/main" id="{50D85BC3-6EB4-2CF0-0ABF-02E3AFB35000}"/>
              </a:ext>
            </a:extLst>
          </p:cNvPr>
          <p:cNvCxnSpPr>
            <a:cxnSpLocks/>
            <a:stCxn id="70" idx="0"/>
            <a:endCxn id="64" idx="0"/>
          </p:cNvCxnSpPr>
          <p:nvPr/>
        </p:nvCxnSpPr>
        <p:spPr>
          <a:xfrm rot="16200000" flipV="1">
            <a:off x="4502627" y="803744"/>
            <a:ext cx="41740" cy="3589015"/>
          </a:xfrm>
          <a:prstGeom prst="curvedConnector3">
            <a:avLst>
              <a:gd name="adj1" fmla="val 171972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Rectangle 73">
            <a:extLst>
              <a:ext uri="{FF2B5EF4-FFF2-40B4-BE49-F238E27FC236}">
                <a16:creationId xmlns:a16="http://schemas.microsoft.com/office/drawing/2014/main" id="{22BC42B6-5013-4E99-D963-2C1612AF874C}"/>
              </a:ext>
            </a:extLst>
          </p:cNvPr>
          <p:cNvSpPr/>
          <p:nvPr/>
        </p:nvSpPr>
        <p:spPr>
          <a:xfrm>
            <a:off x="5852418" y="1919136"/>
            <a:ext cx="3706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F</a:t>
            </a:r>
            <a:r>
              <a:rPr lang="en-US" baseline="-25000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3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466018D6-B0EB-EE50-AFD8-D1DB0B9BADE4}"/>
              </a:ext>
            </a:extLst>
          </p:cNvPr>
          <p:cNvSpPr/>
          <p:nvPr/>
        </p:nvSpPr>
        <p:spPr>
          <a:xfrm>
            <a:off x="7691336" y="1830507"/>
            <a:ext cx="3706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F</a:t>
            </a:r>
            <a:r>
              <a:rPr lang="en-US" baseline="-25000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4</a:t>
            </a:r>
          </a:p>
        </p:txBody>
      </p:sp>
      <p:cxnSp>
        <p:nvCxnSpPr>
          <p:cNvPr id="76" name="Curved Connector 75">
            <a:extLst>
              <a:ext uri="{FF2B5EF4-FFF2-40B4-BE49-F238E27FC236}">
                <a16:creationId xmlns:a16="http://schemas.microsoft.com/office/drawing/2014/main" id="{CC4F06BA-39D9-99AA-1F27-87E545532526}"/>
              </a:ext>
            </a:extLst>
          </p:cNvPr>
          <p:cNvCxnSpPr>
            <a:cxnSpLocks/>
            <a:stCxn id="72" idx="0"/>
            <a:endCxn id="64" idx="0"/>
          </p:cNvCxnSpPr>
          <p:nvPr/>
        </p:nvCxnSpPr>
        <p:spPr>
          <a:xfrm rot="16200000" flipV="1">
            <a:off x="6272346" y="-965975"/>
            <a:ext cx="41740" cy="7128453"/>
          </a:xfrm>
          <a:prstGeom prst="curvedConnector3">
            <a:avLst>
              <a:gd name="adj1" fmla="val 3211265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urved Connector 76">
            <a:extLst>
              <a:ext uri="{FF2B5EF4-FFF2-40B4-BE49-F238E27FC236}">
                <a16:creationId xmlns:a16="http://schemas.microsoft.com/office/drawing/2014/main" id="{0A0394CD-A518-9F25-8004-4262CBF33934}"/>
              </a:ext>
            </a:extLst>
          </p:cNvPr>
          <p:cNvCxnSpPr>
            <a:cxnSpLocks/>
            <a:stCxn id="71" idx="0"/>
            <a:endCxn id="64" idx="0"/>
          </p:cNvCxnSpPr>
          <p:nvPr/>
        </p:nvCxnSpPr>
        <p:spPr>
          <a:xfrm rot="16200000" flipV="1">
            <a:off x="5379160" y="-72789"/>
            <a:ext cx="58392" cy="5358734"/>
          </a:xfrm>
          <a:prstGeom prst="curvedConnector3">
            <a:avLst>
              <a:gd name="adj1" fmla="val 1757594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 77">
            <a:extLst>
              <a:ext uri="{FF2B5EF4-FFF2-40B4-BE49-F238E27FC236}">
                <a16:creationId xmlns:a16="http://schemas.microsoft.com/office/drawing/2014/main" id="{760DCCAD-0F37-05B1-558D-2ACA9907D55F}"/>
              </a:ext>
            </a:extLst>
          </p:cNvPr>
          <p:cNvSpPr/>
          <p:nvPr/>
        </p:nvSpPr>
        <p:spPr>
          <a:xfrm>
            <a:off x="9680595" y="1909840"/>
            <a:ext cx="3706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F</a:t>
            </a:r>
            <a:r>
              <a:rPr lang="en-US" baseline="-25000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5</a:t>
            </a:r>
          </a:p>
        </p:txBody>
      </p: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C1E47F1F-BFA7-372F-967B-3DEE5B4DB15F}"/>
              </a:ext>
            </a:extLst>
          </p:cNvPr>
          <p:cNvCxnSpPr>
            <a:cxnSpLocks/>
          </p:cNvCxnSpPr>
          <p:nvPr/>
        </p:nvCxnSpPr>
        <p:spPr>
          <a:xfrm>
            <a:off x="5122226" y="3201115"/>
            <a:ext cx="63568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Rectangle 79">
            <a:extLst>
              <a:ext uri="{FF2B5EF4-FFF2-40B4-BE49-F238E27FC236}">
                <a16:creationId xmlns:a16="http://schemas.microsoft.com/office/drawing/2014/main" id="{4667C551-C565-9CCF-DB13-DFC46D11DE6A}"/>
              </a:ext>
            </a:extLst>
          </p:cNvPr>
          <p:cNvSpPr/>
          <p:nvPr/>
        </p:nvSpPr>
        <p:spPr>
          <a:xfrm>
            <a:off x="5247637" y="3197306"/>
            <a:ext cx="3497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s</a:t>
            </a:r>
            <a:r>
              <a:rPr lang="en-US" baseline="-25000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2</a:t>
            </a:r>
            <a:endParaRPr lang="en-US" dirty="0">
              <a:solidFill>
                <a:srgbClr val="000000"/>
              </a:solidFill>
              <a:effectLst/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C15F818D-664B-5582-B880-F0EE933F9919}"/>
              </a:ext>
            </a:extLst>
          </p:cNvPr>
          <p:cNvCxnSpPr>
            <a:cxnSpLocks/>
          </p:cNvCxnSpPr>
          <p:nvPr/>
        </p:nvCxnSpPr>
        <p:spPr>
          <a:xfrm>
            <a:off x="6889456" y="3185128"/>
            <a:ext cx="63568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ctangle 81">
            <a:extLst>
              <a:ext uri="{FF2B5EF4-FFF2-40B4-BE49-F238E27FC236}">
                <a16:creationId xmlns:a16="http://schemas.microsoft.com/office/drawing/2014/main" id="{2B1A83A9-E094-4F32-A72F-0263B445A3CF}"/>
              </a:ext>
            </a:extLst>
          </p:cNvPr>
          <p:cNvSpPr/>
          <p:nvPr/>
        </p:nvSpPr>
        <p:spPr>
          <a:xfrm>
            <a:off x="7014867" y="3181319"/>
            <a:ext cx="3497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s</a:t>
            </a:r>
            <a:r>
              <a:rPr lang="en-US" baseline="-25000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3</a:t>
            </a:r>
            <a:endParaRPr lang="en-US" dirty="0">
              <a:solidFill>
                <a:srgbClr val="000000"/>
              </a:solidFill>
              <a:effectLst/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733DAE7C-0A60-E29F-CC3D-37D56BC52E80}"/>
              </a:ext>
            </a:extLst>
          </p:cNvPr>
          <p:cNvCxnSpPr>
            <a:cxnSpLocks/>
          </p:cNvCxnSpPr>
          <p:nvPr/>
        </p:nvCxnSpPr>
        <p:spPr>
          <a:xfrm>
            <a:off x="8672283" y="3223919"/>
            <a:ext cx="63568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Rectangle 83">
            <a:extLst>
              <a:ext uri="{FF2B5EF4-FFF2-40B4-BE49-F238E27FC236}">
                <a16:creationId xmlns:a16="http://schemas.microsoft.com/office/drawing/2014/main" id="{0F223CF9-3D43-4911-F7C2-8B781E1D86A2}"/>
              </a:ext>
            </a:extLst>
          </p:cNvPr>
          <p:cNvSpPr/>
          <p:nvPr/>
        </p:nvSpPr>
        <p:spPr>
          <a:xfrm>
            <a:off x="8797694" y="3220110"/>
            <a:ext cx="3497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s</a:t>
            </a:r>
            <a:r>
              <a:rPr lang="en-US" baseline="-25000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4</a:t>
            </a:r>
            <a:endParaRPr lang="en-US" dirty="0">
              <a:solidFill>
                <a:srgbClr val="000000"/>
              </a:solidFill>
              <a:effectLst/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19378655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F696A1C-45EC-0500-C0D9-77E12DFD1469}"/>
              </a:ext>
            </a:extLst>
          </p:cNvPr>
          <p:cNvSpPr/>
          <p:nvPr/>
        </p:nvSpPr>
        <p:spPr>
          <a:xfrm>
            <a:off x="3327719" y="2091119"/>
            <a:ext cx="1068005" cy="1110836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Age</a:t>
            </a:r>
            <a:r>
              <a:rPr lang="en-US" sz="2200" baseline="-250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0A66E-14FC-9490-514E-7F4B15169425}"/>
              </a:ext>
            </a:extLst>
          </p:cNvPr>
          <p:cNvSpPr/>
          <p:nvPr/>
        </p:nvSpPr>
        <p:spPr>
          <a:xfrm>
            <a:off x="5125777" y="2153640"/>
            <a:ext cx="1068005" cy="1110836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Age</a:t>
            </a:r>
            <a:r>
              <a:rPr lang="en-US" sz="2200" baseline="-25000" dirty="0">
                <a:solidFill>
                  <a:schemeClr val="bg1"/>
                </a:solidFill>
              </a:rPr>
              <a:t>2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26D0A65-B8DE-E62E-A810-3A2266DECA0B}"/>
              </a:ext>
            </a:extLst>
          </p:cNvPr>
          <p:cNvCxnSpPr>
            <a:cxnSpLocks/>
          </p:cNvCxnSpPr>
          <p:nvPr/>
        </p:nvCxnSpPr>
        <p:spPr>
          <a:xfrm>
            <a:off x="4460452" y="2698865"/>
            <a:ext cx="63568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urved Connector 8">
            <a:extLst>
              <a:ext uri="{FF2B5EF4-FFF2-40B4-BE49-F238E27FC236}">
                <a16:creationId xmlns:a16="http://schemas.microsoft.com/office/drawing/2014/main" id="{FE79CBD2-5EBC-2FEA-5226-900D30F6C4A6}"/>
              </a:ext>
            </a:extLst>
          </p:cNvPr>
          <p:cNvCxnSpPr>
            <a:cxnSpLocks/>
            <a:stCxn id="7" idx="0"/>
            <a:endCxn id="6" idx="0"/>
          </p:cNvCxnSpPr>
          <p:nvPr/>
        </p:nvCxnSpPr>
        <p:spPr>
          <a:xfrm rot="16200000" flipV="1">
            <a:off x="4729491" y="1223351"/>
            <a:ext cx="62521" cy="1798058"/>
          </a:xfrm>
          <a:prstGeom prst="curvedConnector3">
            <a:avLst>
              <a:gd name="adj1" fmla="val 465637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E11AF108-E2F0-EB7D-4543-6EB8DE0E1BAC}"/>
              </a:ext>
            </a:extLst>
          </p:cNvPr>
          <p:cNvSpPr/>
          <p:nvPr/>
        </p:nvSpPr>
        <p:spPr>
          <a:xfrm>
            <a:off x="5215138" y="1528910"/>
            <a:ext cx="3706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F</a:t>
            </a:r>
            <a:r>
              <a:rPr lang="en-US" baseline="-25000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2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40444FA-EE77-573F-8858-4655CE403C1B}"/>
              </a:ext>
            </a:extLst>
          </p:cNvPr>
          <p:cNvSpPr/>
          <p:nvPr/>
        </p:nvSpPr>
        <p:spPr>
          <a:xfrm>
            <a:off x="4585863" y="2695056"/>
            <a:ext cx="3497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s</a:t>
            </a:r>
            <a:r>
              <a:rPr lang="en-US" baseline="-25000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1</a:t>
            </a:r>
            <a:endParaRPr lang="en-US" dirty="0">
              <a:solidFill>
                <a:srgbClr val="000000"/>
              </a:solidFill>
              <a:effectLst/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38BC713-E9E7-7709-B0BA-A25B8589F080}"/>
              </a:ext>
            </a:extLst>
          </p:cNvPr>
          <p:cNvSpPr/>
          <p:nvPr/>
        </p:nvSpPr>
        <p:spPr>
          <a:xfrm>
            <a:off x="102381" y="49909"/>
            <a:ext cx="3225338" cy="95410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0000"/>
                </a:solidFill>
                <a:effectLst/>
                <a:latin typeface="Helvetica" pitchFamily="2" charset="0"/>
              </a:rPr>
              <a:t>The structured</a:t>
            </a:r>
            <a:endParaRPr lang="en-US" sz="2800" dirty="0">
              <a:solidFill>
                <a:srgbClr val="000000"/>
              </a:solidFill>
              <a:effectLst/>
              <a:latin typeface="Helvetica" pitchFamily="2" charset="0"/>
            </a:endParaRPr>
          </a:p>
          <a:p>
            <a:r>
              <a:rPr lang="en-US" sz="2800" b="1" dirty="0">
                <a:solidFill>
                  <a:srgbClr val="000000"/>
                </a:solidFill>
                <a:effectLst/>
                <a:latin typeface="Helvetica" pitchFamily="2" charset="0"/>
              </a:rPr>
              <a:t>population model</a:t>
            </a:r>
            <a:endParaRPr lang="en-US" sz="2800" dirty="0">
              <a:solidFill>
                <a:srgbClr val="000000"/>
              </a:solidFill>
              <a:effectLst/>
              <a:latin typeface="Helvetica" pitchFamily="2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F42B2FB-89ED-C5A3-4734-07B9113D8B01}"/>
              </a:ext>
            </a:extLst>
          </p:cNvPr>
          <p:cNvSpPr/>
          <p:nvPr/>
        </p:nvSpPr>
        <p:spPr>
          <a:xfrm>
            <a:off x="3387055" y="5771605"/>
            <a:ext cx="2572114" cy="6771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800" dirty="0">
                <a:solidFill>
                  <a:srgbClr val="C00000"/>
                </a:solidFill>
                <a:effectLst/>
                <a:latin typeface="Helvetica" pitchFamily="2" charset="0"/>
                <a:cs typeface="Gill Sans" panose="020B0502020104020203" pitchFamily="34" charset="-79"/>
              </a:rPr>
              <a:t>N</a:t>
            </a:r>
            <a:r>
              <a:rPr lang="en-US" sz="3800" baseline="-25000" dirty="0">
                <a:solidFill>
                  <a:srgbClr val="C00000"/>
                </a:solidFill>
                <a:effectLst/>
                <a:latin typeface="Helvetica" pitchFamily="2" charset="0"/>
                <a:cs typeface="Gill Sans" panose="020B0502020104020203" pitchFamily="34" charset="-79"/>
              </a:rPr>
              <a:t>t+1 </a:t>
            </a:r>
            <a:r>
              <a:rPr lang="en-US" sz="3800" dirty="0">
                <a:solidFill>
                  <a:srgbClr val="C00000"/>
                </a:solidFill>
                <a:effectLst/>
                <a:latin typeface="Helvetica" pitchFamily="2" charset="0"/>
                <a:cs typeface="Gill Sans" panose="020B0502020104020203" pitchFamily="34" charset="-79"/>
              </a:rPr>
              <a:t>= A* </a:t>
            </a:r>
            <a:r>
              <a:rPr lang="en-US" sz="3800" dirty="0" err="1">
                <a:solidFill>
                  <a:srgbClr val="C00000"/>
                </a:solidFill>
                <a:effectLst/>
                <a:latin typeface="Helvetica" pitchFamily="2" charset="0"/>
                <a:cs typeface="Gill Sans" panose="020B0502020104020203" pitchFamily="34" charset="-79"/>
              </a:rPr>
              <a:t>N</a:t>
            </a:r>
            <a:r>
              <a:rPr lang="en-US" sz="3800" baseline="-25000" dirty="0" err="1">
                <a:solidFill>
                  <a:srgbClr val="C00000"/>
                </a:solidFill>
                <a:effectLst/>
                <a:latin typeface="Helvetica" pitchFamily="2" charset="0"/>
                <a:cs typeface="Gill Sans" panose="020B0502020104020203" pitchFamily="34" charset="-79"/>
              </a:rPr>
              <a:t>t</a:t>
            </a:r>
            <a:endParaRPr lang="en-US" sz="3800" baseline="-25000" dirty="0">
              <a:solidFill>
                <a:srgbClr val="C00000"/>
              </a:solidFill>
              <a:effectLst/>
              <a:latin typeface="Helvetica" pitchFamily="2" charset="0"/>
              <a:cs typeface="Gill Sans" panose="020B0502020104020203" pitchFamily="34" charset="-79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E48C7A5-C833-0912-3D5E-91D8503F8482}"/>
              </a:ext>
            </a:extLst>
          </p:cNvPr>
          <p:cNvSpPr/>
          <p:nvPr/>
        </p:nvSpPr>
        <p:spPr>
          <a:xfrm>
            <a:off x="6916734" y="2132859"/>
            <a:ext cx="1068005" cy="1110836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Age</a:t>
            </a:r>
            <a:r>
              <a:rPr lang="en-US" sz="2200" baseline="-250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C03C8A5-C7D1-1E87-B4E8-7BE9DB333AF3}"/>
              </a:ext>
            </a:extLst>
          </p:cNvPr>
          <p:cNvSpPr/>
          <p:nvPr/>
        </p:nvSpPr>
        <p:spPr>
          <a:xfrm>
            <a:off x="8686453" y="2149511"/>
            <a:ext cx="1068005" cy="1110836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Age</a:t>
            </a:r>
            <a:r>
              <a:rPr lang="en-US" sz="2200" baseline="-25000" dirty="0">
                <a:solidFill>
                  <a:schemeClr val="bg1"/>
                </a:solidFill>
              </a:rPr>
              <a:t>4</a:t>
            </a:r>
          </a:p>
        </p:txBody>
      </p:sp>
      <p:cxnSp>
        <p:nvCxnSpPr>
          <p:cNvPr id="29" name="Curved Connector 28">
            <a:extLst>
              <a:ext uri="{FF2B5EF4-FFF2-40B4-BE49-F238E27FC236}">
                <a16:creationId xmlns:a16="http://schemas.microsoft.com/office/drawing/2014/main" id="{47335A30-4D77-6456-FF96-1B3D9C77AE92}"/>
              </a:ext>
            </a:extLst>
          </p:cNvPr>
          <p:cNvCxnSpPr>
            <a:cxnSpLocks/>
            <a:stCxn id="17" idx="0"/>
            <a:endCxn id="6" idx="0"/>
          </p:cNvCxnSpPr>
          <p:nvPr/>
        </p:nvCxnSpPr>
        <p:spPr>
          <a:xfrm rot="16200000" flipV="1">
            <a:off x="5635360" y="317481"/>
            <a:ext cx="41740" cy="3589015"/>
          </a:xfrm>
          <a:prstGeom prst="curvedConnector3">
            <a:avLst>
              <a:gd name="adj1" fmla="val 171972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1931D421-A09B-677A-0DE9-5CA4FD733F5A}"/>
              </a:ext>
            </a:extLst>
          </p:cNvPr>
          <p:cNvSpPr/>
          <p:nvPr/>
        </p:nvSpPr>
        <p:spPr>
          <a:xfrm>
            <a:off x="6985151" y="1432873"/>
            <a:ext cx="3706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F</a:t>
            </a:r>
            <a:r>
              <a:rPr lang="en-US" baseline="-25000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3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3AC45C7-44F2-AB58-E957-4BB6D813837B}"/>
              </a:ext>
            </a:extLst>
          </p:cNvPr>
          <p:cNvSpPr/>
          <p:nvPr/>
        </p:nvSpPr>
        <p:spPr>
          <a:xfrm>
            <a:off x="8824069" y="1344244"/>
            <a:ext cx="3706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F</a:t>
            </a:r>
            <a:r>
              <a:rPr lang="en-US" baseline="-25000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4</a:t>
            </a:r>
          </a:p>
        </p:txBody>
      </p:sp>
      <p:cxnSp>
        <p:nvCxnSpPr>
          <p:cNvPr id="39" name="Curved Connector 38">
            <a:extLst>
              <a:ext uri="{FF2B5EF4-FFF2-40B4-BE49-F238E27FC236}">
                <a16:creationId xmlns:a16="http://schemas.microsoft.com/office/drawing/2014/main" id="{D72AF380-22F4-5B45-38CB-591D2E71BDAF}"/>
              </a:ext>
            </a:extLst>
          </p:cNvPr>
          <p:cNvCxnSpPr>
            <a:cxnSpLocks/>
            <a:stCxn id="19" idx="0"/>
            <a:endCxn id="6" idx="0"/>
          </p:cNvCxnSpPr>
          <p:nvPr/>
        </p:nvCxnSpPr>
        <p:spPr>
          <a:xfrm rot="16200000" flipV="1">
            <a:off x="6511893" y="-559052"/>
            <a:ext cx="58392" cy="5358734"/>
          </a:xfrm>
          <a:prstGeom prst="curvedConnector3">
            <a:avLst>
              <a:gd name="adj1" fmla="val 1757594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A05CCB20-3C42-767D-87A3-F6210A3F1087}"/>
              </a:ext>
            </a:extLst>
          </p:cNvPr>
          <p:cNvCxnSpPr>
            <a:cxnSpLocks/>
          </p:cNvCxnSpPr>
          <p:nvPr/>
        </p:nvCxnSpPr>
        <p:spPr>
          <a:xfrm>
            <a:off x="6254959" y="2714852"/>
            <a:ext cx="63568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09E488CE-1B8F-8138-B347-F8A05764FE6B}"/>
              </a:ext>
            </a:extLst>
          </p:cNvPr>
          <p:cNvSpPr/>
          <p:nvPr/>
        </p:nvSpPr>
        <p:spPr>
          <a:xfrm>
            <a:off x="6380370" y="2711043"/>
            <a:ext cx="3497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s</a:t>
            </a:r>
            <a:r>
              <a:rPr lang="en-US" baseline="-25000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2</a:t>
            </a:r>
            <a:endParaRPr lang="en-US" dirty="0">
              <a:solidFill>
                <a:srgbClr val="000000"/>
              </a:solidFill>
              <a:effectLst/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B0D30529-5EF5-53CA-C41B-BD49CE005BE3}"/>
              </a:ext>
            </a:extLst>
          </p:cNvPr>
          <p:cNvCxnSpPr>
            <a:cxnSpLocks/>
          </p:cNvCxnSpPr>
          <p:nvPr/>
        </p:nvCxnSpPr>
        <p:spPr>
          <a:xfrm>
            <a:off x="8022189" y="2698865"/>
            <a:ext cx="63568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5B5B36BD-AF4A-53EB-F0C2-73FF3133D6EA}"/>
              </a:ext>
            </a:extLst>
          </p:cNvPr>
          <p:cNvSpPr/>
          <p:nvPr/>
        </p:nvSpPr>
        <p:spPr>
          <a:xfrm>
            <a:off x="8147600" y="2695056"/>
            <a:ext cx="3497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s</a:t>
            </a:r>
            <a:r>
              <a:rPr lang="en-US" baseline="-25000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3</a:t>
            </a:r>
            <a:endParaRPr lang="en-US" dirty="0">
              <a:solidFill>
                <a:srgbClr val="000000"/>
              </a:solidFill>
              <a:effectLst/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39015FD-F306-F50D-D1D3-CB97176F6AFD}"/>
              </a:ext>
            </a:extLst>
          </p:cNvPr>
          <p:cNvSpPr txBox="1"/>
          <p:nvPr/>
        </p:nvSpPr>
        <p:spPr>
          <a:xfrm>
            <a:off x="6318006" y="6114816"/>
            <a:ext cx="587399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200" dirty="0">
                <a:cs typeface="Franklin Gothic Medium"/>
              </a:rPr>
              <a:t>Leslie 1945 </a:t>
            </a:r>
            <a:r>
              <a:rPr lang="en-US" sz="2200" i="1" dirty="0" err="1">
                <a:cs typeface="Franklin Gothic Medium"/>
              </a:rPr>
              <a:t>Biometrika</a:t>
            </a:r>
            <a:r>
              <a:rPr lang="en-US" sz="2200" i="1" dirty="0">
                <a:cs typeface="Franklin Gothic Medium"/>
              </a:rPr>
              <a:t>. </a:t>
            </a:r>
            <a:r>
              <a:rPr lang="en-US" sz="2200" dirty="0">
                <a:cs typeface="Franklin Gothic Medium"/>
              </a:rPr>
              <a:t>Leslie 1948 </a:t>
            </a:r>
            <a:r>
              <a:rPr lang="en-US" sz="2200" i="1" dirty="0" err="1">
                <a:cs typeface="Franklin Gothic Medium"/>
              </a:rPr>
              <a:t>Biometrika</a:t>
            </a:r>
            <a:r>
              <a:rPr lang="en-US" sz="2200" i="1" dirty="0">
                <a:cs typeface="Franklin Gothic Medium"/>
              </a:rPr>
              <a:t>.</a:t>
            </a:r>
          </a:p>
          <a:p>
            <a:pPr algn="r"/>
            <a:r>
              <a:rPr lang="en-US" sz="2200" dirty="0" err="1">
                <a:cs typeface="Franklin Gothic Medium"/>
              </a:rPr>
              <a:t>Lefkovitch</a:t>
            </a:r>
            <a:r>
              <a:rPr lang="en-US" sz="2200" dirty="0">
                <a:cs typeface="Franklin Gothic Medium"/>
              </a:rPr>
              <a:t> 1965 </a:t>
            </a:r>
            <a:r>
              <a:rPr lang="en-US" sz="2200" i="1" dirty="0">
                <a:cs typeface="Franklin Gothic Medium"/>
              </a:rPr>
              <a:t>Biometrics.</a:t>
            </a:r>
            <a:endParaRPr lang="en-US" sz="2200" dirty="0">
              <a:latin typeface="+mj-lt"/>
              <a:cs typeface="Franklin Gothic Medium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9F520FD-AC08-0280-1DFE-C4822F84BE8B}"/>
              </a:ext>
            </a:extLst>
          </p:cNvPr>
          <p:cNvSpPr/>
          <p:nvPr/>
        </p:nvSpPr>
        <p:spPr>
          <a:xfrm>
            <a:off x="4395724" y="3672959"/>
            <a:ext cx="4074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latin typeface="Helvetica" pitchFamily="2" charset="0"/>
              </a:rPr>
              <a:t>A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8E02256-13D0-4441-03BF-F3F262F52405}"/>
              </a:ext>
            </a:extLst>
          </p:cNvPr>
          <p:cNvSpPr/>
          <p:nvPr/>
        </p:nvSpPr>
        <p:spPr>
          <a:xfrm>
            <a:off x="6674839" y="3672960"/>
            <a:ext cx="47641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err="1">
                <a:latin typeface="Helvetica" pitchFamily="2" charset="0"/>
              </a:rPr>
              <a:t>N</a:t>
            </a:r>
            <a:r>
              <a:rPr lang="en-US" sz="2400" b="1" baseline="-25000" dirty="0" err="1">
                <a:latin typeface="Helvetica" pitchFamily="2" charset="0"/>
              </a:rPr>
              <a:t>t</a:t>
            </a:r>
            <a:endParaRPr lang="en-US" sz="2400" b="1" baseline="-25000" dirty="0">
              <a:latin typeface="Helvetica" pitchFamily="2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0041619-87EE-6861-C26D-9B38D3832797}"/>
              </a:ext>
            </a:extLst>
          </p:cNvPr>
          <p:cNvSpPr/>
          <p:nvPr/>
        </p:nvSpPr>
        <p:spPr>
          <a:xfrm>
            <a:off x="8528837" y="3672959"/>
            <a:ext cx="71045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dirty="0">
                <a:solidFill>
                  <a:srgbClr val="000000"/>
                </a:solidFill>
                <a:effectLst/>
                <a:latin typeface="Helvetica" pitchFamily="2" charset="0"/>
                <a:cs typeface="Gill Sans" panose="020B0502020104020203" pitchFamily="34" charset="-79"/>
              </a:rPr>
              <a:t>N</a:t>
            </a:r>
            <a:r>
              <a:rPr lang="en-US" sz="2400" b="1" baseline="-25000" dirty="0">
                <a:solidFill>
                  <a:srgbClr val="000000"/>
                </a:solidFill>
                <a:effectLst/>
                <a:latin typeface="Helvetica" pitchFamily="2" charset="0"/>
                <a:cs typeface="Gill Sans" panose="020B0502020104020203" pitchFamily="34" charset="-79"/>
              </a:rPr>
              <a:t>t+1</a:t>
            </a:r>
            <a:endParaRPr lang="en-US" sz="2400" dirty="0">
              <a:solidFill>
                <a:srgbClr val="000000"/>
              </a:solidFill>
              <a:effectLst/>
              <a:latin typeface="Helvetica" pitchFamily="2" charset="0"/>
              <a:cs typeface="Gill Sans" panose="020B0502020104020203" pitchFamily="34" charset="-79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3483930-DE8C-B63F-6C2F-1AEE6F9576F6}"/>
              </a:ext>
            </a:extLst>
          </p:cNvPr>
          <p:cNvSpPr/>
          <p:nvPr/>
        </p:nvSpPr>
        <p:spPr>
          <a:xfrm>
            <a:off x="6226167" y="4535696"/>
            <a:ext cx="44114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Helvetica" pitchFamily="2" charset="0"/>
              </a:rPr>
              <a:t>x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7473E30-80DC-98CA-277F-71A7FC5640BD}"/>
              </a:ext>
            </a:extLst>
          </p:cNvPr>
          <p:cNvSpPr/>
          <p:nvPr/>
        </p:nvSpPr>
        <p:spPr>
          <a:xfrm>
            <a:off x="7384309" y="4530659"/>
            <a:ext cx="44114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Helvetica" pitchFamily="2" charset="0"/>
              </a:rPr>
              <a:t>=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A4BF727-2A46-118A-0465-0021482E4D71}"/>
              </a:ext>
            </a:extLst>
          </p:cNvPr>
          <p:cNvSpPr/>
          <p:nvPr/>
        </p:nvSpPr>
        <p:spPr>
          <a:xfrm>
            <a:off x="3571210" y="75179"/>
            <a:ext cx="862078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/>
              <a:t>If data are available, we can model much more detailed population structures using the same approach.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55F2713-39E0-6E05-8602-35965FCC4242}"/>
              </a:ext>
            </a:extLst>
          </p:cNvPr>
          <p:cNvSpPr txBox="1"/>
          <p:nvPr/>
        </p:nvSpPr>
        <p:spPr>
          <a:xfrm>
            <a:off x="3908674" y="4345093"/>
            <a:ext cx="65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B9DC884-0EF0-6FF4-A461-FD7D97B2521E}"/>
                  </a:ext>
                </a:extLst>
              </p:cNvPr>
              <p:cNvSpPr txBox="1"/>
              <p:nvPr/>
            </p:nvSpPr>
            <p:spPr>
              <a:xfrm>
                <a:off x="6634636" y="4196118"/>
                <a:ext cx="556819" cy="10598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  <m:r>
                                  <m:rPr>
                                    <m:nor/>
                                  </m:rPr>
                                  <a:rPr lang="en-US" dirty="0"/>
                                  <m:t> 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B9DC884-0EF0-6FF4-A461-FD7D97B252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4636" y="4196118"/>
                <a:ext cx="556819" cy="1059842"/>
              </a:xfrm>
              <a:prstGeom prst="rect">
                <a:avLst/>
              </a:prstGeom>
              <a:blipFill>
                <a:blip r:embed="rId3"/>
                <a:stretch>
                  <a:fillRect b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DDC1D120-2961-653D-C464-14F4D229045A}"/>
                  </a:ext>
                </a:extLst>
              </p:cNvPr>
              <p:cNvSpPr txBox="1"/>
              <p:nvPr/>
            </p:nvSpPr>
            <p:spPr>
              <a:xfrm>
                <a:off x="3387055" y="4196118"/>
                <a:ext cx="2355196" cy="10615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     </m:t>
                                    </m:r>
                                    <m:sSub>
                                      <m:sSub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𝐹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        0</m:t>
                                    </m:r>
                                  </m:e>
                                </m:mr>
                              </m: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     </m:t>
                              </m:r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𝐹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𝐹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4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      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0     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     </m:t>
                              </m:r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    0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  <m:sSub>
                                      <m:sSub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     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DDC1D120-2961-653D-C464-14F4D22904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7055" y="4196118"/>
                <a:ext cx="2355196" cy="1061509"/>
              </a:xfrm>
              <a:prstGeom prst="rect">
                <a:avLst/>
              </a:prstGeom>
              <a:blipFill>
                <a:blip r:embed="rId4"/>
                <a:stretch>
                  <a:fillRect t="-4762" b="-130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4A76FF77-9ED9-AE3E-6146-A5BFA7E2BFD1}"/>
                  </a:ext>
                </a:extLst>
              </p:cNvPr>
              <p:cNvSpPr txBox="1"/>
              <p:nvPr/>
            </p:nvSpPr>
            <p:spPr>
              <a:xfrm>
                <a:off x="8274230" y="4190763"/>
                <a:ext cx="886205" cy="10613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1 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+1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2 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+1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  <m:r>
                                  <m:rPr>
                                    <m:nor/>
                                  </m:rPr>
                                  <a:rPr lang="en-US" dirty="0"/>
                                  <m:t> 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3 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+1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4.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+1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4A76FF77-9ED9-AE3E-6146-A5BFA7E2BF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4230" y="4190763"/>
                <a:ext cx="886205" cy="1061316"/>
              </a:xfrm>
              <a:prstGeom prst="rect">
                <a:avLst/>
              </a:prstGeom>
              <a:blipFill>
                <a:blip r:embed="rId5"/>
                <a:stretch>
                  <a:fillRect b="-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Rectangle 62">
            <a:extLst>
              <a:ext uri="{FF2B5EF4-FFF2-40B4-BE49-F238E27FC236}">
                <a16:creationId xmlns:a16="http://schemas.microsoft.com/office/drawing/2014/main" id="{78F429B0-676B-8E57-CFA6-D136988780A6}"/>
              </a:ext>
            </a:extLst>
          </p:cNvPr>
          <p:cNvSpPr/>
          <p:nvPr/>
        </p:nvSpPr>
        <p:spPr>
          <a:xfrm>
            <a:off x="268283" y="4126225"/>
            <a:ext cx="2772181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solidFill>
                  <a:srgbClr val="FF0000"/>
                </a:solidFill>
                <a:latin typeface="Helvetica" pitchFamily="2" charset="0"/>
                <a:sym typeface="Symbol" pitchFamily="2" charset="2"/>
              </a:rPr>
              <a:t></a:t>
            </a:r>
            <a:r>
              <a:rPr lang="en-US" sz="3200" dirty="0">
                <a:solidFill>
                  <a:srgbClr val="000000"/>
                </a:solidFill>
                <a:effectLst/>
                <a:latin typeface="Helvetica Light" panose="020B0403020202020204" pitchFamily="34" charset="0"/>
              </a:rPr>
              <a:t>=</a:t>
            </a:r>
            <a:r>
              <a:rPr lang="en-US" sz="2600" dirty="0">
                <a:solidFill>
                  <a:srgbClr val="000000"/>
                </a:solidFill>
                <a:effectLst/>
                <a:latin typeface="Helvetica Light" panose="020B0403020202020204" pitchFamily="34" charset="0"/>
              </a:rPr>
              <a:t>dominant eigenvalue of transition matrix</a:t>
            </a: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24D635BA-B24A-E402-0D91-496707A8589C}"/>
              </a:ext>
            </a:extLst>
          </p:cNvPr>
          <p:cNvCxnSpPr>
            <a:cxnSpLocks/>
          </p:cNvCxnSpPr>
          <p:nvPr/>
        </p:nvCxnSpPr>
        <p:spPr>
          <a:xfrm>
            <a:off x="2856286" y="4783694"/>
            <a:ext cx="52647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288646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F696A1C-45EC-0500-C0D9-77E12DFD1469}"/>
              </a:ext>
            </a:extLst>
          </p:cNvPr>
          <p:cNvSpPr/>
          <p:nvPr/>
        </p:nvSpPr>
        <p:spPr>
          <a:xfrm>
            <a:off x="5614820" y="1059653"/>
            <a:ext cx="1068005" cy="1110836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Age</a:t>
            </a:r>
            <a:r>
              <a:rPr lang="en-US" sz="2200" baseline="-250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0A66E-14FC-9490-514E-7F4B15169425}"/>
              </a:ext>
            </a:extLst>
          </p:cNvPr>
          <p:cNvSpPr/>
          <p:nvPr/>
        </p:nvSpPr>
        <p:spPr>
          <a:xfrm>
            <a:off x="7412878" y="1122174"/>
            <a:ext cx="1068005" cy="1110836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Age</a:t>
            </a:r>
            <a:r>
              <a:rPr lang="en-US" sz="2200" baseline="-25000" dirty="0">
                <a:solidFill>
                  <a:schemeClr val="bg1"/>
                </a:solidFill>
              </a:rPr>
              <a:t>2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26D0A65-B8DE-E62E-A810-3A2266DECA0B}"/>
              </a:ext>
            </a:extLst>
          </p:cNvPr>
          <p:cNvCxnSpPr>
            <a:cxnSpLocks/>
          </p:cNvCxnSpPr>
          <p:nvPr/>
        </p:nvCxnSpPr>
        <p:spPr>
          <a:xfrm>
            <a:off x="6747553" y="1667399"/>
            <a:ext cx="63568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urved Connector 8">
            <a:extLst>
              <a:ext uri="{FF2B5EF4-FFF2-40B4-BE49-F238E27FC236}">
                <a16:creationId xmlns:a16="http://schemas.microsoft.com/office/drawing/2014/main" id="{FE79CBD2-5EBC-2FEA-5226-900D30F6C4A6}"/>
              </a:ext>
            </a:extLst>
          </p:cNvPr>
          <p:cNvCxnSpPr>
            <a:cxnSpLocks/>
            <a:stCxn id="7" idx="0"/>
            <a:endCxn id="6" idx="0"/>
          </p:cNvCxnSpPr>
          <p:nvPr/>
        </p:nvCxnSpPr>
        <p:spPr>
          <a:xfrm rot="16200000" flipV="1">
            <a:off x="7016592" y="191885"/>
            <a:ext cx="62521" cy="1798058"/>
          </a:xfrm>
          <a:prstGeom prst="curvedConnector3">
            <a:avLst>
              <a:gd name="adj1" fmla="val 465637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E11AF108-E2F0-EB7D-4543-6EB8DE0E1BAC}"/>
              </a:ext>
            </a:extLst>
          </p:cNvPr>
          <p:cNvSpPr/>
          <p:nvPr/>
        </p:nvSpPr>
        <p:spPr>
          <a:xfrm>
            <a:off x="7502239" y="497444"/>
            <a:ext cx="3706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F</a:t>
            </a:r>
            <a:r>
              <a:rPr lang="en-US" baseline="-25000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2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40444FA-EE77-573F-8858-4655CE403C1B}"/>
              </a:ext>
            </a:extLst>
          </p:cNvPr>
          <p:cNvSpPr/>
          <p:nvPr/>
        </p:nvSpPr>
        <p:spPr>
          <a:xfrm>
            <a:off x="6872964" y="1663590"/>
            <a:ext cx="3497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s</a:t>
            </a:r>
            <a:r>
              <a:rPr lang="en-US" baseline="-25000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1</a:t>
            </a:r>
            <a:endParaRPr lang="en-US" dirty="0">
              <a:solidFill>
                <a:srgbClr val="000000"/>
              </a:solidFill>
              <a:effectLst/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38BC713-E9E7-7709-B0BA-A25B8589F080}"/>
              </a:ext>
            </a:extLst>
          </p:cNvPr>
          <p:cNvSpPr/>
          <p:nvPr/>
        </p:nvSpPr>
        <p:spPr>
          <a:xfrm>
            <a:off x="102381" y="49909"/>
            <a:ext cx="3225338" cy="95410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0000"/>
                </a:solidFill>
                <a:effectLst/>
                <a:latin typeface="Helvetica" pitchFamily="2" charset="0"/>
              </a:rPr>
              <a:t>The structured</a:t>
            </a:r>
            <a:endParaRPr lang="en-US" sz="2800" dirty="0">
              <a:solidFill>
                <a:srgbClr val="000000"/>
              </a:solidFill>
              <a:effectLst/>
              <a:latin typeface="Helvetica" pitchFamily="2" charset="0"/>
            </a:endParaRPr>
          </a:p>
          <a:p>
            <a:r>
              <a:rPr lang="en-US" sz="2800" b="1" dirty="0">
                <a:solidFill>
                  <a:srgbClr val="000000"/>
                </a:solidFill>
                <a:effectLst/>
                <a:latin typeface="Helvetica" pitchFamily="2" charset="0"/>
              </a:rPr>
              <a:t>population model</a:t>
            </a:r>
            <a:endParaRPr lang="en-US" sz="2800" dirty="0">
              <a:solidFill>
                <a:srgbClr val="000000"/>
              </a:solidFill>
              <a:effectLst/>
              <a:latin typeface="Helvetica" pitchFamily="2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E48C7A5-C833-0912-3D5E-91D8503F8482}"/>
              </a:ext>
            </a:extLst>
          </p:cNvPr>
          <p:cNvSpPr/>
          <p:nvPr/>
        </p:nvSpPr>
        <p:spPr>
          <a:xfrm>
            <a:off x="9203835" y="1101393"/>
            <a:ext cx="1068005" cy="1110836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Age</a:t>
            </a:r>
            <a:r>
              <a:rPr lang="en-US" sz="2200" baseline="-250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C03C8A5-C7D1-1E87-B4E8-7BE9DB333AF3}"/>
              </a:ext>
            </a:extLst>
          </p:cNvPr>
          <p:cNvSpPr/>
          <p:nvPr/>
        </p:nvSpPr>
        <p:spPr>
          <a:xfrm>
            <a:off x="10973554" y="1118045"/>
            <a:ext cx="1068005" cy="1110836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Age</a:t>
            </a:r>
            <a:r>
              <a:rPr lang="en-US" sz="2200" baseline="-25000" dirty="0">
                <a:solidFill>
                  <a:schemeClr val="bg1"/>
                </a:solidFill>
              </a:rPr>
              <a:t>4</a:t>
            </a:r>
          </a:p>
        </p:txBody>
      </p:sp>
      <p:cxnSp>
        <p:nvCxnSpPr>
          <p:cNvPr id="29" name="Curved Connector 28">
            <a:extLst>
              <a:ext uri="{FF2B5EF4-FFF2-40B4-BE49-F238E27FC236}">
                <a16:creationId xmlns:a16="http://schemas.microsoft.com/office/drawing/2014/main" id="{47335A30-4D77-6456-FF96-1B3D9C77AE92}"/>
              </a:ext>
            </a:extLst>
          </p:cNvPr>
          <p:cNvCxnSpPr>
            <a:cxnSpLocks/>
            <a:stCxn id="17" idx="0"/>
            <a:endCxn id="6" idx="0"/>
          </p:cNvCxnSpPr>
          <p:nvPr/>
        </p:nvCxnSpPr>
        <p:spPr>
          <a:xfrm rot="16200000" flipV="1">
            <a:off x="7922461" y="-713985"/>
            <a:ext cx="41740" cy="3589015"/>
          </a:xfrm>
          <a:prstGeom prst="curvedConnector3">
            <a:avLst>
              <a:gd name="adj1" fmla="val 171972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1931D421-A09B-677A-0DE9-5CA4FD733F5A}"/>
              </a:ext>
            </a:extLst>
          </p:cNvPr>
          <p:cNvSpPr/>
          <p:nvPr/>
        </p:nvSpPr>
        <p:spPr>
          <a:xfrm>
            <a:off x="9272252" y="401407"/>
            <a:ext cx="3706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F</a:t>
            </a:r>
            <a:r>
              <a:rPr lang="en-US" baseline="-25000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3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3AC45C7-44F2-AB58-E957-4BB6D813837B}"/>
              </a:ext>
            </a:extLst>
          </p:cNvPr>
          <p:cNvSpPr/>
          <p:nvPr/>
        </p:nvSpPr>
        <p:spPr>
          <a:xfrm>
            <a:off x="11111170" y="312778"/>
            <a:ext cx="3706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F</a:t>
            </a:r>
            <a:r>
              <a:rPr lang="en-US" baseline="-25000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4</a:t>
            </a:r>
          </a:p>
        </p:txBody>
      </p:sp>
      <p:cxnSp>
        <p:nvCxnSpPr>
          <p:cNvPr id="39" name="Curved Connector 38">
            <a:extLst>
              <a:ext uri="{FF2B5EF4-FFF2-40B4-BE49-F238E27FC236}">
                <a16:creationId xmlns:a16="http://schemas.microsoft.com/office/drawing/2014/main" id="{D72AF380-22F4-5B45-38CB-591D2E71BDAF}"/>
              </a:ext>
            </a:extLst>
          </p:cNvPr>
          <p:cNvCxnSpPr>
            <a:cxnSpLocks/>
            <a:stCxn id="19" idx="0"/>
            <a:endCxn id="6" idx="0"/>
          </p:cNvCxnSpPr>
          <p:nvPr/>
        </p:nvCxnSpPr>
        <p:spPr>
          <a:xfrm rot="16200000" flipV="1">
            <a:off x="8798994" y="-1590518"/>
            <a:ext cx="58392" cy="5358734"/>
          </a:xfrm>
          <a:prstGeom prst="curvedConnector3">
            <a:avLst>
              <a:gd name="adj1" fmla="val 1757594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A05CCB20-3C42-767D-87A3-F6210A3F1087}"/>
              </a:ext>
            </a:extLst>
          </p:cNvPr>
          <p:cNvCxnSpPr>
            <a:cxnSpLocks/>
          </p:cNvCxnSpPr>
          <p:nvPr/>
        </p:nvCxnSpPr>
        <p:spPr>
          <a:xfrm>
            <a:off x="8542060" y="1683386"/>
            <a:ext cx="63568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09E488CE-1B8F-8138-B347-F8A05764FE6B}"/>
              </a:ext>
            </a:extLst>
          </p:cNvPr>
          <p:cNvSpPr/>
          <p:nvPr/>
        </p:nvSpPr>
        <p:spPr>
          <a:xfrm>
            <a:off x="8667471" y="1679577"/>
            <a:ext cx="3497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s</a:t>
            </a:r>
            <a:r>
              <a:rPr lang="en-US" baseline="-25000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2</a:t>
            </a:r>
            <a:endParaRPr lang="en-US" dirty="0">
              <a:solidFill>
                <a:srgbClr val="000000"/>
              </a:solidFill>
              <a:effectLst/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B0D30529-5EF5-53CA-C41B-BD49CE005BE3}"/>
              </a:ext>
            </a:extLst>
          </p:cNvPr>
          <p:cNvCxnSpPr>
            <a:cxnSpLocks/>
          </p:cNvCxnSpPr>
          <p:nvPr/>
        </p:nvCxnSpPr>
        <p:spPr>
          <a:xfrm>
            <a:off x="10309290" y="1667399"/>
            <a:ext cx="63568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5B5B36BD-AF4A-53EB-F0C2-73FF3133D6EA}"/>
              </a:ext>
            </a:extLst>
          </p:cNvPr>
          <p:cNvSpPr/>
          <p:nvPr/>
        </p:nvSpPr>
        <p:spPr>
          <a:xfrm>
            <a:off x="10434701" y="1663590"/>
            <a:ext cx="3497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s</a:t>
            </a:r>
            <a:r>
              <a:rPr lang="en-US" baseline="-25000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3</a:t>
            </a:r>
            <a:endParaRPr lang="en-US" dirty="0">
              <a:solidFill>
                <a:srgbClr val="000000"/>
              </a:solidFill>
              <a:effectLst/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3483930-DE8C-B63F-6C2F-1AEE6F9576F6}"/>
              </a:ext>
            </a:extLst>
          </p:cNvPr>
          <p:cNvSpPr/>
          <p:nvPr/>
        </p:nvSpPr>
        <p:spPr>
          <a:xfrm>
            <a:off x="6226167" y="4535696"/>
            <a:ext cx="44114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Helvetica" pitchFamily="2" charset="0"/>
              </a:rPr>
              <a:t>x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7473E30-80DC-98CA-277F-71A7FC5640BD}"/>
              </a:ext>
            </a:extLst>
          </p:cNvPr>
          <p:cNvSpPr/>
          <p:nvPr/>
        </p:nvSpPr>
        <p:spPr>
          <a:xfrm>
            <a:off x="7384309" y="4530659"/>
            <a:ext cx="44114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Helvetica" pitchFamily="2" charset="0"/>
              </a:rPr>
              <a:t>=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55F2713-39E0-6E05-8602-35965FCC4242}"/>
              </a:ext>
            </a:extLst>
          </p:cNvPr>
          <p:cNvSpPr txBox="1"/>
          <p:nvPr/>
        </p:nvSpPr>
        <p:spPr>
          <a:xfrm>
            <a:off x="6195775" y="3313627"/>
            <a:ext cx="65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78F429B0-676B-8E57-CFA6-D136988780A6}"/>
              </a:ext>
            </a:extLst>
          </p:cNvPr>
          <p:cNvSpPr/>
          <p:nvPr/>
        </p:nvSpPr>
        <p:spPr>
          <a:xfrm>
            <a:off x="102381" y="1685610"/>
            <a:ext cx="3982817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600" dirty="0">
                <a:solidFill>
                  <a:srgbClr val="000000"/>
                </a:solidFill>
                <a:effectLst/>
                <a:latin typeface="Helvetica Light" panose="020B0403020202020204" pitchFamily="34" charset="0"/>
              </a:rPr>
              <a:t>Demographers collect these rates in life tables</a:t>
            </a: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24D635BA-B24A-E402-0D91-496707A8589C}"/>
              </a:ext>
            </a:extLst>
          </p:cNvPr>
          <p:cNvCxnSpPr>
            <a:cxnSpLocks/>
          </p:cNvCxnSpPr>
          <p:nvPr/>
        </p:nvCxnSpPr>
        <p:spPr>
          <a:xfrm>
            <a:off x="2856286" y="4783694"/>
            <a:ext cx="52647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8" name="Table 19">
            <a:extLst>
              <a:ext uri="{FF2B5EF4-FFF2-40B4-BE49-F238E27FC236}">
                <a16:creationId xmlns:a16="http://schemas.microsoft.com/office/drawing/2014/main" id="{A4A0627C-BA10-34D9-F7E7-9E5E401203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7390294"/>
              </p:ext>
            </p:extLst>
          </p:nvPr>
        </p:nvGraphicFramePr>
        <p:xfrm>
          <a:off x="297633" y="2696321"/>
          <a:ext cx="8128000" cy="24942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2909356371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611802161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359397925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393837580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795704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x (age)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N</a:t>
                      </a:r>
                      <a:r>
                        <a:rPr lang="en-US" baseline="-25000" dirty="0" err="1"/>
                        <a:t>x</a:t>
                      </a:r>
                      <a:r>
                        <a:rPr lang="en-US" dirty="0"/>
                        <a:t> (number in cohort)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</a:t>
                      </a:r>
                      <a:r>
                        <a:rPr lang="en-US" baseline="-25000" dirty="0"/>
                        <a:t>x</a:t>
                      </a:r>
                      <a:r>
                        <a:rPr lang="en-US" dirty="0"/>
                        <a:t> (survivorship to age x)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</a:t>
                      </a:r>
                      <a:r>
                        <a:rPr lang="en-US" baseline="-25000" dirty="0"/>
                        <a:t>x</a:t>
                      </a:r>
                      <a:r>
                        <a:rPr lang="en-US" dirty="0"/>
                        <a:t> (fecundity)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l</a:t>
                      </a:r>
                      <a:r>
                        <a:rPr lang="en-US" baseline="-25000" dirty="0" err="1"/>
                        <a:t>x</a:t>
                      </a:r>
                      <a:r>
                        <a:rPr lang="en-US" dirty="0" err="1"/>
                        <a:t>m</a:t>
                      </a:r>
                      <a:r>
                        <a:rPr lang="en-US" baseline="-25000" dirty="0" err="1"/>
                        <a:t>x</a:t>
                      </a:r>
                      <a:r>
                        <a:rPr lang="en-US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86095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98554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23390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63095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17655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411338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C4C83D8-2C72-926E-34F3-DB47283A5750}"/>
                  </a:ext>
                </a:extLst>
              </p:cNvPr>
              <p:cNvSpPr txBox="1"/>
              <p:nvPr/>
            </p:nvSpPr>
            <p:spPr>
              <a:xfrm>
                <a:off x="811947" y="5704115"/>
                <a:ext cx="5873994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2200" b="1" dirty="0"/>
                  <a:t>Gross reproductive rate (GRR):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2200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sz="2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=7</m:t>
                        </m:r>
                      </m:e>
                    </m:nary>
                  </m:oMath>
                </a14:m>
                <a:endParaRPr lang="en-US" sz="2200" dirty="0">
                  <a:latin typeface="+mj-lt"/>
                  <a:cs typeface="Franklin Gothic Medium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C4C83D8-2C72-926E-34F3-DB47283A57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947" y="5704115"/>
                <a:ext cx="5873994" cy="430887"/>
              </a:xfrm>
              <a:prstGeom prst="rect">
                <a:avLst/>
              </a:prstGeom>
              <a:blipFill>
                <a:blip r:embed="rId3"/>
                <a:stretch>
                  <a:fillRect t="-123529" r="-216" b="-1941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ight Brace 25">
            <a:extLst>
              <a:ext uri="{FF2B5EF4-FFF2-40B4-BE49-F238E27FC236}">
                <a16:creationId xmlns:a16="http://schemas.microsoft.com/office/drawing/2014/main" id="{DD353444-BD5A-9A05-6C71-33D6E6C0DD90}"/>
              </a:ext>
            </a:extLst>
          </p:cNvPr>
          <p:cNvSpPr/>
          <p:nvPr/>
        </p:nvSpPr>
        <p:spPr>
          <a:xfrm rot="5400000">
            <a:off x="5766516" y="4664151"/>
            <a:ext cx="355294" cy="1606779"/>
          </a:xfrm>
          <a:prstGeom prst="righ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64059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F696A1C-45EC-0500-C0D9-77E12DFD1469}"/>
              </a:ext>
            </a:extLst>
          </p:cNvPr>
          <p:cNvSpPr/>
          <p:nvPr/>
        </p:nvSpPr>
        <p:spPr>
          <a:xfrm>
            <a:off x="5614820" y="1059653"/>
            <a:ext cx="1068005" cy="1110836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Age</a:t>
            </a:r>
            <a:r>
              <a:rPr lang="en-US" sz="2200" baseline="-250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0A66E-14FC-9490-514E-7F4B15169425}"/>
              </a:ext>
            </a:extLst>
          </p:cNvPr>
          <p:cNvSpPr/>
          <p:nvPr/>
        </p:nvSpPr>
        <p:spPr>
          <a:xfrm>
            <a:off x="7412878" y="1122174"/>
            <a:ext cx="1068005" cy="1110836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Age</a:t>
            </a:r>
            <a:r>
              <a:rPr lang="en-US" sz="2200" baseline="-25000" dirty="0">
                <a:solidFill>
                  <a:schemeClr val="bg1"/>
                </a:solidFill>
              </a:rPr>
              <a:t>2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26D0A65-B8DE-E62E-A810-3A2266DECA0B}"/>
              </a:ext>
            </a:extLst>
          </p:cNvPr>
          <p:cNvCxnSpPr>
            <a:cxnSpLocks/>
          </p:cNvCxnSpPr>
          <p:nvPr/>
        </p:nvCxnSpPr>
        <p:spPr>
          <a:xfrm>
            <a:off x="6747553" y="1667399"/>
            <a:ext cx="63568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urved Connector 8">
            <a:extLst>
              <a:ext uri="{FF2B5EF4-FFF2-40B4-BE49-F238E27FC236}">
                <a16:creationId xmlns:a16="http://schemas.microsoft.com/office/drawing/2014/main" id="{FE79CBD2-5EBC-2FEA-5226-900D30F6C4A6}"/>
              </a:ext>
            </a:extLst>
          </p:cNvPr>
          <p:cNvCxnSpPr>
            <a:cxnSpLocks/>
            <a:stCxn id="7" idx="0"/>
            <a:endCxn id="6" idx="0"/>
          </p:cNvCxnSpPr>
          <p:nvPr/>
        </p:nvCxnSpPr>
        <p:spPr>
          <a:xfrm rot="16200000" flipV="1">
            <a:off x="7016592" y="191885"/>
            <a:ext cx="62521" cy="1798058"/>
          </a:xfrm>
          <a:prstGeom prst="curvedConnector3">
            <a:avLst>
              <a:gd name="adj1" fmla="val 465637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E11AF108-E2F0-EB7D-4543-6EB8DE0E1BAC}"/>
              </a:ext>
            </a:extLst>
          </p:cNvPr>
          <p:cNvSpPr/>
          <p:nvPr/>
        </p:nvSpPr>
        <p:spPr>
          <a:xfrm>
            <a:off x="7502239" y="497444"/>
            <a:ext cx="3706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F</a:t>
            </a:r>
            <a:r>
              <a:rPr lang="en-US" baseline="-25000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2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40444FA-EE77-573F-8858-4655CE403C1B}"/>
              </a:ext>
            </a:extLst>
          </p:cNvPr>
          <p:cNvSpPr/>
          <p:nvPr/>
        </p:nvSpPr>
        <p:spPr>
          <a:xfrm>
            <a:off x="6872964" y="1663590"/>
            <a:ext cx="3497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s</a:t>
            </a:r>
            <a:r>
              <a:rPr lang="en-US" baseline="-25000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1</a:t>
            </a:r>
            <a:endParaRPr lang="en-US" dirty="0">
              <a:solidFill>
                <a:srgbClr val="000000"/>
              </a:solidFill>
              <a:effectLst/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38BC713-E9E7-7709-B0BA-A25B8589F080}"/>
              </a:ext>
            </a:extLst>
          </p:cNvPr>
          <p:cNvSpPr/>
          <p:nvPr/>
        </p:nvSpPr>
        <p:spPr>
          <a:xfrm>
            <a:off x="102381" y="49909"/>
            <a:ext cx="3225338" cy="95410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0000"/>
                </a:solidFill>
                <a:effectLst/>
                <a:latin typeface="Helvetica" pitchFamily="2" charset="0"/>
              </a:rPr>
              <a:t>The structured</a:t>
            </a:r>
            <a:endParaRPr lang="en-US" sz="2800" dirty="0">
              <a:solidFill>
                <a:srgbClr val="000000"/>
              </a:solidFill>
              <a:effectLst/>
              <a:latin typeface="Helvetica" pitchFamily="2" charset="0"/>
            </a:endParaRPr>
          </a:p>
          <a:p>
            <a:r>
              <a:rPr lang="en-US" sz="2800" b="1" dirty="0">
                <a:solidFill>
                  <a:srgbClr val="000000"/>
                </a:solidFill>
                <a:effectLst/>
                <a:latin typeface="Helvetica" pitchFamily="2" charset="0"/>
              </a:rPr>
              <a:t>population model</a:t>
            </a:r>
            <a:endParaRPr lang="en-US" sz="2800" dirty="0">
              <a:solidFill>
                <a:srgbClr val="000000"/>
              </a:solidFill>
              <a:effectLst/>
              <a:latin typeface="Helvetica" pitchFamily="2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E48C7A5-C833-0912-3D5E-91D8503F8482}"/>
              </a:ext>
            </a:extLst>
          </p:cNvPr>
          <p:cNvSpPr/>
          <p:nvPr/>
        </p:nvSpPr>
        <p:spPr>
          <a:xfrm>
            <a:off x="9203835" y="1101393"/>
            <a:ext cx="1068005" cy="1110836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Age</a:t>
            </a:r>
            <a:r>
              <a:rPr lang="en-US" sz="2200" baseline="-250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C03C8A5-C7D1-1E87-B4E8-7BE9DB333AF3}"/>
              </a:ext>
            </a:extLst>
          </p:cNvPr>
          <p:cNvSpPr/>
          <p:nvPr/>
        </p:nvSpPr>
        <p:spPr>
          <a:xfrm>
            <a:off x="10973554" y="1118045"/>
            <a:ext cx="1068005" cy="1110836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Age</a:t>
            </a:r>
            <a:r>
              <a:rPr lang="en-US" sz="2200" baseline="-25000" dirty="0">
                <a:solidFill>
                  <a:schemeClr val="bg1"/>
                </a:solidFill>
              </a:rPr>
              <a:t>4</a:t>
            </a:r>
          </a:p>
        </p:txBody>
      </p:sp>
      <p:cxnSp>
        <p:nvCxnSpPr>
          <p:cNvPr id="29" name="Curved Connector 28">
            <a:extLst>
              <a:ext uri="{FF2B5EF4-FFF2-40B4-BE49-F238E27FC236}">
                <a16:creationId xmlns:a16="http://schemas.microsoft.com/office/drawing/2014/main" id="{47335A30-4D77-6456-FF96-1B3D9C77AE92}"/>
              </a:ext>
            </a:extLst>
          </p:cNvPr>
          <p:cNvCxnSpPr>
            <a:cxnSpLocks/>
            <a:stCxn id="17" idx="0"/>
            <a:endCxn id="6" idx="0"/>
          </p:cNvCxnSpPr>
          <p:nvPr/>
        </p:nvCxnSpPr>
        <p:spPr>
          <a:xfrm rot="16200000" flipV="1">
            <a:off x="7922461" y="-713985"/>
            <a:ext cx="41740" cy="3589015"/>
          </a:xfrm>
          <a:prstGeom prst="curvedConnector3">
            <a:avLst>
              <a:gd name="adj1" fmla="val 171972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1931D421-A09B-677A-0DE9-5CA4FD733F5A}"/>
              </a:ext>
            </a:extLst>
          </p:cNvPr>
          <p:cNvSpPr/>
          <p:nvPr/>
        </p:nvSpPr>
        <p:spPr>
          <a:xfrm>
            <a:off x="9272252" y="401407"/>
            <a:ext cx="3706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F</a:t>
            </a:r>
            <a:r>
              <a:rPr lang="en-US" baseline="-25000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3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3AC45C7-44F2-AB58-E957-4BB6D813837B}"/>
              </a:ext>
            </a:extLst>
          </p:cNvPr>
          <p:cNvSpPr/>
          <p:nvPr/>
        </p:nvSpPr>
        <p:spPr>
          <a:xfrm>
            <a:off x="11111170" y="312778"/>
            <a:ext cx="3706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F</a:t>
            </a:r>
            <a:r>
              <a:rPr lang="en-US" baseline="-25000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4</a:t>
            </a:r>
          </a:p>
        </p:txBody>
      </p:sp>
      <p:cxnSp>
        <p:nvCxnSpPr>
          <p:cNvPr id="39" name="Curved Connector 38">
            <a:extLst>
              <a:ext uri="{FF2B5EF4-FFF2-40B4-BE49-F238E27FC236}">
                <a16:creationId xmlns:a16="http://schemas.microsoft.com/office/drawing/2014/main" id="{D72AF380-22F4-5B45-38CB-591D2E71BDAF}"/>
              </a:ext>
            </a:extLst>
          </p:cNvPr>
          <p:cNvCxnSpPr>
            <a:cxnSpLocks/>
            <a:stCxn id="19" idx="0"/>
            <a:endCxn id="6" idx="0"/>
          </p:cNvCxnSpPr>
          <p:nvPr/>
        </p:nvCxnSpPr>
        <p:spPr>
          <a:xfrm rot="16200000" flipV="1">
            <a:off x="8798994" y="-1590518"/>
            <a:ext cx="58392" cy="5358734"/>
          </a:xfrm>
          <a:prstGeom prst="curvedConnector3">
            <a:avLst>
              <a:gd name="adj1" fmla="val 1757594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A05CCB20-3C42-767D-87A3-F6210A3F1087}"/>
              </a:ext>
            </a:extLst>
          </p:cNvPr>
          <p:cNvCxnSpPr>
            <a:cxnSpLocks/>
          </p:cNvCxnSpPr>
          <p:nvPr/>
        </p:nvCxnSpPr>
        <p:spPr>
          <a:xfrm>
            <a:off x="8542060" y="1683386"/>
            <a:ext cx="63568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09E488CE-1B8F-8138-B347-F8A05764FE6B}"/>
              </a:ext>
            </a:extLst>
          </p:cNvPr>
          <p:cNvSpPr/>
          <p:nvPr/>
        </p:nvSpPr>
        <p:spPr>
          <a:xfrm>
            <a:off x="8667471" y="1679577"/>
            <a:ext cx="3497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s</a:t>
            </a:r>
            <a:r>
              <a:rPr lang="en-US" baseline="-25000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2</a:t>
            </a:r>
            <a:endParaRPr lang="en-US" dirty="0">
              <a:solidFill>
                <a:srgbClr val="000000"/>
              </a:solidFill>
              <a:effectLst/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B0D30529-5EF5-53CA-C41B-BD49CE005BE3}"/>
              </a:ext>
            </a:extLst>
          </p:cNvPr>
          <p:cNvCxnSpPr>
            <a:cxnSpLocks/>
          </p:cNvCxnSpPr>
          <p:nvPr/>
        </p:nvCxnSpPr>
        <p:spPr>
          <a:xfrm>
            <a:off x="10309290" y="1667399"/>
            <a:ext cx="63568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5B5B36BD-AF4A-53EB-F0C2-73FF3133D6EA}"/>
              </a:ext>
            </a:extLst>
          </p:cNvPr>
          <p:cNvSpPr/>
          <p:nvPr/>
        </p:nvSpPr>
        <p:spPr>
          <a:xfrm>
            <a:off x="10434701" y="1663590"/>
            <a:ext cx="3497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s</a:t>
            </a:r>
            <a:r>
              <a:rPr lang="en-US" baseline="-25000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3</a:t>
            </a:r>
            <a:endParaRPr lang="en-US" dirty="0">
              <a:solidFill>
                <a:srgbClr val="000000"/>
              </a:solidFill>
              <a:effectLst/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3483930-DE8C-B63F-6C2F-1AEE6F9576F6}"/>
              </a:ext>
            </a:extLst>
          </p:cNvPr>
          <p:cNvSpPr/>
          <p:nvPr/>
        </p:nvSpPr>
        <p:spPr>
          <a:xfrm>
            <a:off x="6226167" y="4535696"/>
            <a:ext cx="44114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Helvetica" pitchFamily="2" charset="0"/>
              </a:rPr>
              <a:t>x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7473E30-80DC-98CA-277F-71A7FC5640BD}"/>
              </a:ext>
            </a:extLst>
          </p:cNvPr>
          <p:cNvSpPr/>
          <p:nvPr/>
        </p:nvSpPr>
        <p:spPr>
          <a:xfrm>
            <a:off x="7384309" y="4530659"/>
            <a:ext cx="44114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Helvetica" pitchFamily="2" charset="0"/>
              </a:rPr>
              <a:t>=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55F2713-39E0-6E05-8602-35965FCC4242}"/>
              </a:ext>
            </a:extLst>
          </p:cNvPr>
          <p:cNvSpPr txBox="1"/>
          <p:nvPr/>
        </p:nvSpPr>
        <p:spPr>
          <a:xfrm>
            <a:off x="6195775" y="3313627"/>
            <a:ext cx="65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78F429B0-676B-8E57-CFA6-D136988780A6}"/>
              </a:ext>
            </a:extLst>
          </p:cNvPr>
          <p:cNvSpPr/>
          <p:nvPr/>
        </p:nvSpPr>
        <p:spPr>
          <a:xfrm>
            <a:off x="102381" y="1685610"/>
            <a:ext cx="3982817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600" dirty="0">
                <a:solidFill>
                  <a:srgbClr val="000000"/>
                </a:solidFill>
                <a:effectLst/>
                <a:latin typeface="Helvetica Light" panose="020B0403020202020204" pitchFamily="34" charset="0"/>
              </a:rPr>
              <a:t>Demographers collect these rates in life tables</a:t>
            </a: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24D635BA-B24A-E402-0D91-496707A8589C}"/>
              </a:ext>
            </a:extLst>
          </p:cNvPr>
          <p:cNvCxnSpPr>
            <a:cxnSpLocks/>
          </p:cNvCxnSpPr>
          <p:nvPr/>
        </p:nvCxnSpPr>
        <p:spPr>
          <a:xfrm>
            <a:off x="2856286" y="4783694"/>
            <a:ext cx="52647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8" name="Table 19">
            <a:extLst>
              <a:ext uri="{FF2B5EF4-FFF2-40B4-BE49-F238E27FC236}">
                <a16:creationId xmlns:a16="http://schemas.microsoft.com/office/drawing/2014/main" id="{A4A0627C-BA10-34D9-F7E7-9E5E401203E4}"/>
              </a:ext>
            </a:extLst>
          </p:cNvPr>
          <p:cNvGraphicFramePr>
            <a:graphicFrameLocks noGrp="1"/>
          </p:cNvGraphicFramePr>
          <p:nvPr/>
        </p:nvGraphicFramePr>
        <p:xfrm>
          <a:off x="297633" y="2696321"/>
          <a:ext cx="8128000" cy="24942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2909356371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611802161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359397925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393837580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795704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x (age)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N</a:t>
                      </a:r>
                      <a:r>
                        <a:rPr lang="en-US" baseline="-25000" dirty="0" err="1"/>
                        <a:t>x</a:t>
                      </a:r>
                      <a:r>
                        <a:rPr lang="en-US" dirty="0"/>
                        <a:t> (number in cohort)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</a:t>
                      </a:r>
                      <a:r>
                        <a:rPr lang="en-US" baseline="-25000" dirty="0"/>
                        <a:t>x</a:t>
                      </a:r>
                      <a:r>
                        <a:rPr lang="en-US" dirty="0"/>
                        <a:t> (survivorship to age x)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</a:t>
                      </a:r>
                      <a:r>
                        <a:rPr lang="en-US" baseline="-25000" dirty="0"/>
                        <a:t>x</a:t>
                      </a:r>
                      <a:r>
                        <a:rPr lang="en-US" dirty="0"/>
                        <a:t> (fecundity)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l</a:t>
                      </a:r>
                      <a:r>
                        <a:rPr lang="en-US" baseline="-25000" dirty="0" err="1"/>
                        <a:t>x</a:t>
                      </a:r>
                      <a:r>
                        <a:rPr lang="en-US" dirty="0" err="1"/>
                        <a:t>m</a:t>
                      </a:r>
                      <a:r>
                        <a:rPr lang="en-US" baseline="-25000" dirty="0" err="1"/>
                        <a:t>x</a:t>
                      </a:r>
                      <a:r>
                        <a:rPr lang="en-US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86095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98554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23390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63095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17655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411338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C4C83D8-2C72-926E-34F3-DB47283A5750}"/>
                  </a:ext>
                </a:extLst>
              </p:cNvPr>
              <p:cNvSpPr txBox="1"/>
              <p:nvPr/>
            </p:nvSpPr>
            <p:spPr>
              <a:xfrm>
                <a:off x="2543872" y="5701963"/>
                <a:ext cx="5873994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2200" b="1" dirty="0">
                    <a:solidFill>
                      <a:srgbClr val="C00000"/>
                    </a:solidFill>
                  </a:rPr>
                  <a:t>Net reproductive rate (R</a:t>
                </a:r>
                <a:r>
                  <a:rPr lang="en-US" sz="2200" b="1" baseline="-25000" dirty="0">
                    <a:solidFill>
                      <a:srgbClr val="C00000"/>
                    </a:solidFill>
                  </a:rPr>
                  <a:t>0</a:t>
                </a:r>
                <a:r>
                  <a:rPr lang="en-US" sz="2200" b="1" dirty="0">
                    <a:solidFill>
                      <a:srgbClr val="C00000"/>
                    </a:solidFill>
                  </a:rPr>
                  <a:t>)</a:t>
                </a:r>
                <a:r>
                  <a:rPr lang="en-US" sz="2200" b="1" dirty="0"/>
                  <a:t>: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2200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sz="2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sSub>
                          <m:sSubPr>
                            <m:ctrlPr>
                              <a:rPr lang="en-US" sz="2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=2.21</m:t>
                        </m:r>
                      </m:e>
                    </m:nary>
                  </m:oMath>
                </a14:m>
                <a:endParaRPr lang="en-US" sz="2200" dirty="0">
                  <a:latin typeface="+mj-lt"/>
                  <a:cs typeface="Franklin Gothic Medium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C4C83D8-2C72-926E-34F3-DB47283A57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3872" y="5701963"/>
                <a:ext cx="5873994" cy="430887"/>
              </a:xfrm>
              <a:prstGeom prst="rect">
                <a:avLst/>
              </a:prstGeom>
              <a:blipFill>
                <a:blip r:embed="rId3"/>
                <a:stretch>
                  <a:fillRect t="-117143" r="-216" b="-18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ight Brace 25">
            <a:extLst>
              <a:ext uri="{FF2B5EF4-FFF2-40B4-BE49-F238E27FC236}">
                <a16:creationId xmlns:a16="http://schemas.microsoft.com/office/drawing/2014/main" id="{DD353444-BD5A-9A05-6C71-33D6E6C0DD90}"/>
              </a:ext>
            </a:extLst>
          </p:cNvPr>
          <p:cNvSpPr/>
          <p:nvPr/>
        </p:nvSpPr>
        <p:spPr>
          <a:xfrm rot="5400000">
            <a:off x="7444596" y="4683018"/>
            <a:ext cx="355294" cy="1606779"/>
          </a:xfrm>
          <a:prstGeom prst="righ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021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7013</TotalTime>
  <Words>8733</Words>
  <Application>Microsoft Macintosh PowerPoint</Application>
  <PresentationFormat>Widescreen</PresentationFormat>
  <Paragraphs>1375</Paragraphs>
  <Slides>120</Slides>
  <Notes>120</Notes>
  <HiddenSlides>0</HiddenSlides>
  <MMClips>0</MMClips>
  <ScaleCrop>false</ScaleCrop>
  <HeadingPairs>
    <vt:vector size="6" baseType="variant">
      <vt:variant>
        <vt:lpstr>Fonts Used</vt:lpstr>
      </vt:variant>
      <vt:variant>
        <vt:i4>19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120</vt:i4>
      </vt:variant>
    </vt:vector>
  </HeadingPairs>
  <TitlesOfParts>
    <vt:vector size="140" baseType="lpstr">
      <vt:lpstr>Arial</vt:lpstr>
      <vt:lpstr>Calibri</vt:lpstr>
      <vt:lpstr>Calibri Light</vt:lpstr>
      <vt:lpstr>Cambria Math</vt:lpstr>
      <vt:lpstr>Courier New</vt:lpstr>
      <vt:lpstr>Franklin Gothic Medium</vt:lpstr>
      <vt:lpstr>Georgia</vt:lpstr>
      <vt:lpstr>Gill Sans</vt:lpstr>
      <vt:lpstr>Helvetica</vt:lpstr>
      <vt:lpstr>Helvetica Light</vt:lpstr>
      <vt:lpstr>inherit</vt:lpstr>
      <vt:lpstr>Open Sans</vt:lpstr>
      <vt:lpstr>Roboto</vt:lpstr>
      <vt:lpstr>SanomatSans</vt:lpstr>
      <vt:lpstr>Source Sans Pro</vt:lpstr>
      <vt:lpstr>STIXGeneral</vt:lpstr>
      <vt:lpstr>STIXGeneral-Italic</vt:lpstr>
      <vt:lpstr>STIXGeneral-Regular</vt:lpstr>
      <vt:lpstr>Wingdings</vt:lpstr>
      <vt:lpstr>Office Theme</vt:lpstr>
      <vt:lpstr>PowerPoint Presentation</vt:lpstr>
      <vt:lpstr>Fundamentals of Ecology</vt:lpstr>
      <vt:lpstr>Let’s recap a bit!</vt:lpstr>
      <vt:lpstr>Let’s recap a bit!</vt:lpstr>
      <vt:lpstr>Let’s recap a bit!</vt:lpstr>
      <vt:lpstr>Let’s recap a bit!</vt:lpstr>
      <vt:lpstr>Let’s recap a bit!</vt:lpstr>
      <vt:lpstr>Let’s recap a bit!</vt:lpstr>
      <vt:lpstr>We can estimate growth rates by ‘fitting’ a model to data</vt:lpstr>
      <vt:lpstr>We can estimate growth rates by ‘fitting’ a model to data</vt:lpstr>
      <vt:lpstr>We can estimate growth rates by ‘fitting’ a model to data</vt:lpstr>
      <vt:lpstr>We can estimate growth rates by ‘fitting’ a model to data</vt:lpstr>
      <vt:lpstr>PowerPoint Presentation</vt:lpstr>
      <vt:lpstr>Malthus proposed some limits to population growth</vt:lpstr>
      <vt:lpstr>Malthus proposed some limits to population growth</vt:lpstr>
      <vt:lpstr>Malthus proposed some limits to population growth</vt:lpstr>
      <vt:lpstr>Logistic growth equation</vt:lpstr>
      <vt:lpstr>Logistic growth equation</vt:lpstr>
      <vt:lpstr>Logistic growth equation</vt:lpstr>
      <vt:lpstr>Logistic growth equation</vt:lpstr>
      <vt:lpstr>Logistic growth equation</vt:lpstr>
      <vt:lpstr>Logistic growth equation</vt:lpstr>
      <vt:lpstr>Logistic growth equation</vt:lpstr>
      <vt:lpstr>Logistic growth and equilibrium</vt:lpstr>
      <vt:lpstr>Logistic growth and equilibrium</vt:lpstr>
      <vt:lpstr>Logistic growth and equilibrium</vt:lpstr>
      <vt:lpstr>Logistic growth and equilibrium</vt:lpstr>
      <vt:lpstr>Logistic growth and equilibrium</vt:lpstr>
      <vt:lpstr>Logistic growth and equilibrium</vt:lpstr>
      <vt:lpstr>Many populations will fluctuate above or below carrying capacity.</vt:lpstr>
      <vt:lpstr>Many populations will fluctuate above or below carrying capacity.</vt:lpstr>
      <vt:lpstr>Many populations will fluctuate above or below carrying capacity.</vt:lpstr>
      <vt:lpstr>Many populations will fluctuate above or below carrying capacity.</vt:lpstr>
      <vt:lpstr>Logistic growth still does not describe human populations well.</vt:lpstr>
      <vt:lpstr>Logistic growth and equilibrium</vt:lpstr>
      <vt:lpstr>Logistic growth and equilibrium</vt:lpstr>
      <vt:lpstr>Logistic growth and harvesting</vt:lpstr>
      <vt:lpstr>Logistic growth and harvesting</vt:lpstr>
      <vt:lpstr>Logistic growth and harvesting</vt:lpstr>
      <vt:lpstr>Logistic growth and harvesting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Maximum sustainable yield (MSY)</vt:lpstr>
      <vt:lpstr>Maximum sustainable yield (MSY)</vt:lpstr>
      <vt:lpstr>Maximum sustainable yield (MSY)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Overfishing: A Tragedy of the Commons</vt:lpstr>
      <vt:lpstr>Overfishing: A Tragedy of the Commons</vt:lpstr>
      <vt:lpstr>Overfishing: A Tragedy of the Commons</vt:lpstr>
      <vt:lpstr>Overfishing: A Tragedy of the Commons</vt:lpstr>
      <vt:lpstr>Overfishing: A Tragedy of the Commons</vt:lpstr>
      <vt:lpstr>PowerPoint Presentation</vt:lpstr>
      <vt:lpstr>Deterministic vs. Stochastic</vt:lpstr>
      <vt:lpstr>Deterministic vs. Stochastic</vt:lpstr>
      <vt:lpstr>Deterministic vs. Stochastic</vt:lpstr>
      <vt:lpstr>Deterministic vs. Stochastic</vt:lpstr>
      <vt:lpstr>Deterministic vs. Stochastic</vt:lpstr>
      <vt:lpstr>Deterministic vs. Stochastic</vt:lpstr>
      <vt:lpstr>Deterministic vs. Stochastic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Modeling demographic complexity</vt:lpstr>
      <vt:lpstr>Modeling demographic complexity</vt:lpstr>
      <vt:lpstr>Modeling demographic complexity</vt:lpstr>
      <vt:lpstr>Modeling demographic complexity</vt:lpstr>
      <vt:lpstr>Modeling demographic complexity</vt:lpstr>
      <vt:lpstr>Modeling demographic complexity</vt:lpstr>
      <vt:lpstr>Modeling demographic complexity</vt:lpstr>
      <vt:lpstr>PowerPoint Presentation</vt:lpstr>
      <vt:lpstr>PowerPoint Presentation</vt:lpstr>
      <vt:lpstr>PowerPoint Presentation</vt:lpstr>
      <vt:lpstr>PowerPoint Presentation</vt:lpstr>
      <vt:lpstr>Structured populations in practice</vt:lpstr>
      <vt:lpstr>Structured populations in practice</vt:lpstr>
      <vt:lpstr>Structured populations in practice</vt:lpstr>
      <vt:lpstr>Structured populations in practice</vt:lpstr>
      <vt:lpstr>Structured populations in practice</vt:lpstr>
      <vt:lpstr>Structured populations in practice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Cara Brook</dc:creator>
  <cp:lastModifiedBy>Cara Brook</cp:lastModifiedBy>
  <cp:revision>55</cp:revision>
  <dcterms:created xsi:type="dcterms:W3CDTF">2023-01-31T15:30:55Z</dcterms:created>
  <dcterms:modified xsi:type="dcterms:W3CDTF">2024-02-06T18:56:57Z</dcterms:modified>
</cp:coreProperties>
</file>